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5" r:id="rId2"/>
  </p:sldMasterIdLst>
  <p:notesMasterIdLst>
    <p:notesMasterId r:id="rId47"/>
  </p:notesMasterIdLst>
  <p:sldIdLst>
    <p:sldId id="1645" r:id="rId3"/>
    <p:sldId id="1637" r:id="rId4"/>
    <p:sldId id="1638" r:id="rId5"/>
    <p:sldId id="1639" r:id="rId6"/>
    <p:sldId id="1641" r:id="rId7"/>
    <p:sldId id="1642" r:id="rId8"/>
    <p:sldId id="1643" r:id="rId9"/>
    <p:sldId id="1644" r:id="rId10"/>
    <p:sldId id="1646" r:id="rId11"/>
    <p:sldId id="1640" r:id="rId12"/>
    <p:sldId id="1647" r:id="rId13"/>
    <p:sldId id="1648" r:id="rId14"/>
    <p:sldId id="260" r:id="rId15"/>
    <p:sldId id="261" r:id="rId16"/>
    <p:sldId id="262" r:id="rId17"/>
    <p:sldId id="263" r:id="rId18"/>
    <p:sldId id="264" r:id="rId19"/>
    <p:sldId id="259" r:id="rId20"/>
    <p:sldId id="1636" r:id="rId21"/>
    <p:sldId id="1617" r:id="rId22"/>
    <p:sldId id="1618" r:id="rId23"/>
    <p:sldId id="1619" r:id="rId24"/>
    <p:sldId id="1605" r:id="rId25"/>
    <p:sldId id="256" r:id="rId26"/>
    <p:sldId id="1616" r:id="rId27"/>
    <p:sldId id="287" r:id="rId28"/>
    <p:sldId id="1609" r:id="rId29"/>
    <p:sldId id="1610" r:id="rId30"/>
    <p:sldId id="258" r:id="rId31"/>
    <p:sldId id="1612" r:id="rId32"/>
    <p:sldId id="270" r:id="rId33"/>
    <p:sldId id="1611" r:id="rId34"/>
    <p:sldId id="1607" r:id="rId35"/>
    <p:sldId id="1649" r:id="rId36"/>
    <p:sldId id="1650" r:id="rId37"/>
    <p:sldId id="265" r:id="rId38"/>
    <p:sldId id="266" r:id="rId39"/>
    <p:sldId id="1651" r:id="rId40"/>
    <p:sldId id="1652" r:id="rId41"/>
    <p:sldId id="1653" r:id="rId42"/>
    <p:sldId id="1655" r:id="rId43"/>
    <p:sldId id="1654" r:id="rId44"/>
    <p:sldId id="1657" r:id="rId45"/>
    <p:sldId id="1660" r:id="rId46"/>
  </p:sldIdLst>
  <p:sldSz cx="18288000" cy="10287000"/>
  <p:notesSz cx="6858000" cy="9144000"/>
  <p:embeddedFontLst>
    <p:embeddedFont>
      <p:font typeface="DM Sans Italics" panose="020B0604020202020204" charset="0"/>
      <p:regular r:id="rId48"/>
    </p:embeddedFont>
    <p:embeddedFont>
      <p:font typeface="Gochi Hand" panose="020B0604020202020204" charset="0"/>
      <p:regular r:id="rId49"/>
    </p:embeddedFont>
    <p:embeddedFont>
      <p:font typeface="Montserrat" panose="00000500000000000000" pitchFamily="2" charset="0"/>
      <p:regular r:id="rId50"/>
      <p:bold r:id="rId51"/>
      <p:italic r:id="rId52"/>
      <p:boldItalic r:id="rId53"/>
    </p:embeddedFont>
    <p:embeddedFont>
      <p:font typeface="Montserrat Bold" panose="020B0604020202020204" charset="0"/>
      <p:regular r:id="rId54"/>
    </p:embeddedFont>
    <p:embeddedFont>
      <p:font typeface="Montserrat Semi-Bold" panose="020B0604020202020204" charset="0"/>
      <p:regular r:id="rId55"/>
    </p:embeddedFont>
    <p:embeddedFont>
      <p:font typeface="Noto Sans Bold"/>
      <p:bold r:id="rId56"/>
    </p:embeddedFont>
    <p:embeddedFont>
      <p:font typeface="Poppins" panose="00000500000000000000" pitchFamily="2" charset="0"/>
      <p:regular r:id="rId57"/>
      <p:bold r:id="rId58"/>
      <p:italic r:id="rId59"/>
      <p:boldItalic r:id="rId60"/>
    </p:embeddedFont>
    <p:embeddedFont>
      <p:font typeface="Poppins Bold" panose="00000800000000000000" charset="0"/>
      <p:regular r:id="rId61"/>
    </p:embeddedFont>
    <p:embeddedFont>
      <p:font typeface="Poppins Light" panose="00000400000000000000" pitchFamily="2" charset="0"/>
      <p:regular r:id="rId62"/>
      <p:italic r:id="rId63"/>
    </p:embeddedFont>
    <p:embeddedFont>
      <p:font typeface="Poppins Medium" panose="00000600000000000000" pitchFamily="2" charset="0"/>
      <p:regular r:id="rId64"/>
      <p:italic r:id="rId65"/>
    </p:embeddedFont>
    <p:embeddedFont>
      <p:font typeface="Poppins Medium Italics" panose="020B0604020202020204" charset="0"/>
      <p:regular r:id="rId66"/>
    </p:embeddedFont>
    <p:embeddedFont>
      <p:font typeface="Poppins Ultra-Bold" panose="020B0604020202020204" charset="0"/>
      <p:regular r:id="rId67"/>
    </p:embeddedFont>
    <p:embeddedFont>
      <p:font typeface="Roboto" panose="02000000000000000000" pitchFamily="2" charset="0"/>
      <p:regular r:id="rId68"/>
      <p:bold r:id="rId69"/>
      <p:italic r:id="rId70"/>
      <p:boldItalic r:id="rId71"/>
    </p:embeddedFont>
    <p:embeddedFont>
      <p:font typeface="Tahoma" panose="020B0604030504040204" pitchFamily="34" charset="0"/>
      <p:regular r:id="rId72"/>
      <p:bold r:id="rId7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7" autoAdjust="0"/>
    <p:restoredTop sz="32916" autoAdjust="0"/>
  </p:normalViewPr>
  <p:slideViewPr>
    <p:cSldViewPr>
      <p:cViewPr>
        <p:scale>
          <a:sx n="50" d="100"/>
          <a:sy n="50" d="100"/>
        </p:scale>
        <p:origin x="883" y="2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font" Target="fonts/font2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font" Target="fonts/font19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A9A759-42C4-4A0C-B710-E22FFF19D11C}" type="datetimeFigureOut">
              <a:rPr lang="de-DE" smtClean="0"/>
              <a:t>12.05.2025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4B0A44-0F5F-4FDF-8445-C7E265AD15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6071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8654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83474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Füge für dein Projekt die passenden Namen, das Nutzenversprechen (Value Proposition), ein passendes Feature und den Preis für das Angebot ein. </a:t>
            </a:r>
          </a:p>
          <a:p>
            <a:r>
              <a:rPr lang="de-DE" dirty="0"/>
              <a:t>Selbstverständlich kannst du die Schriftgrößen und das Layout noch weiter anpassen und auch mal einen Slogan, statt eines Nutzenversprechens einfügen. </a:t>
            </a:r>
            <a:br>
              <a:rPr lang="de-DE" dirty="0"/>
            </a:br>
            <a:r>
              <a:rPr lang="de-DE" dirty="0"/>
              <a:t>Ich habe zum ersten Template 4 unterschiedliche Beispiele erstellt, die zeigen, wie unterschiedlich die Fast-</a:t>
            </a:r>
            <a:r>
              <a:rPr lang="de-DE" dirty="0" err="1"/>
              <a:t>Prototypes</a:t>
            </a:r>
            <a:r>
              <a:rPr lang="de-DE" dirty="0"/>
              <a:t> mit einem Template letztlich sein können. </a:t>
            </a:r>
          </a:p>
          <a:p>
            <a:r>
              <a:rPr lang="de-DE" dirty="0"/>
              <a:t>Viel wichtiger als das Design ist, dass du deine Business-Hypothesen über den grafischen Prototypen testen kannst.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0367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0682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Transparenz bei den Formen: Rechtsklick, dann „Form formatieren“ -&gt; Transparenz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9556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Sehr einfaches Design mit guten Ergebnissen als Werbeanzeige.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05988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Schramm@innovation-companion.de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49079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**Rolle:**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Agiere als erfahrener Marketing- und Branding-Experte mit Fokus auf Kundennutzen und Alleinstellungsmerkmale.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**Aufgabe:**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Formuliere je [Anzahl] Varianten eines kurzen, aufeinander abgestimmten Text, der aus Value Proposition, Benefit, Feature, Angebot, Slogan, USP, Preis und Call-</a:t>
            </a:r>
            <a:r>
              <a:rPr lang="de-DE" b="0" i="0" dirty="0" err="1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to</a:t>
            </a: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-Action besteht. Nutze dazu das Produkt bzw. die Dienstleistung [X], das/die [Problem] für [Zielgruppe] löst.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**Anforderungen &amp; Format:**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1. **Value Proposition:** Klar und prägnant (Warum bei dir kaufen?)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2. **Benefit:** Emotionale oder praktische Vorteile für den Kunden.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3. **Feature:** Objektive Merkmale oder Funktionen.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4. **Angebot:** Konkrete Beschreibung des Produkts oder Dienstleistung inkl. Preis oder Konditionen.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5. **Slogan:** Kurze, einprägsame </a:t>
            </a:r>
            <a:r>
              <a:rPr lang="de-DE" b="0" i="0" dirty="0" err="1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Tagline</a:t>
            </a: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 (max. 10 Wörter).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6. **USP (Alleinstellungsmerkmal):** Was macht es einzigartig im Vergleich zur Konkurrenz?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7. **Preis:** Kosten vorstellen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8. **Call-</a:t>
            </a:r>
            <a:r>
              <a:rPr lang="de-DE" b="0" i="0" dirty="0" err="1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to</a:t>
            </a: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-Action:** Eine kurze Handlungsaufforderung (z. B. „Jetzt testen“ oder „Jetzt bestellen“).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**Stil/Ton:**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 Klar, überzeugend, auf Kundennutzen ausgerichtet.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 Ggf. B2B-fokussiert (faktenorientiert, seriös) oder B2C-fokussiert (emotional, alltagstauglich).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**Warnungen &amp; Einschränkungen (optional):**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 Vermeide leere Floskeln oder Übertreibungen ohne Beleg („das Beste aller Zeiten“).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 Verzichte auf Widersprüche (wenn du Rabatte nennst, dann konsistent bleiben).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 Achte bei der Formulierung für den Preis darauf kein Call-</a:t>
            </a:r>
            <a:r>
              <a:rPr lang="de-DE" b="0" i="0" dirty="0" err="1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to</a:t>
            </a: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-Action zu formulieren.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**Beispiele (optional):**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 **Value Proposition:** „Frische Pizza in 15 Minuten geliefert – oder Geld zurück.“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 **Benefit:** „Spare Zeit und entspanne beim Essen.“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 **Feature:** „Holzofen-Pizza mit veganem Käse erhältlich.“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 **Angebot:** „Pizza Margherita für 7,90 € inkl. Lieferung.“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 **Slogan:** „Pizza wie in Italien – heiß, frisch, lecker!“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 **USP:** „Einzige Bio-Pizza mit 100 % lokalen Zutaten.“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 **Preis:** „Nur XXX EUR pro Monat.“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 **Call-</a:t>
            </a:r>
            <a:r>
              <a:rPr lang="de-DE" b="0" i="0" dirty="0" err="1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to</a:t>
            </a: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-Action:** „Bestell jetzt – und </a:t>
            </a:r>
            <a:r>
              <a:rPr lang="de-DE" b="0" i="0" dirty="0" err="1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probier</a:t>
            </a: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 den Unterschied.“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**Ziel/Ergebnis:** 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pPr>
              <a:lnSpc>
                <a:spcPts val="1500"/>
              </a:lnSpc>
            </a:pPr>
            <a:r>
              <a:rPr lang="de-DE" b="0" i="0" dirty="0">
                <a:solidFill>
                  <a:srgbClr val="FFFFFF"/>
                </a:solidFill>
                <a:effectLst/>
                <a:latin typeface="Calibri Light" panose="020F0302020204030204" pitchFamily="34" charset="0"/>
              </a:rPr>
              <a:t>Der Text soll in einer Landingpage, einem Flyer oder einer Werbeanzeige nutzbar sein, damit potenzielle Kunden sofort überzeugt werden und handeln.</a:t>
            </a:r>
            <a:endParaRPr lang="de-DE" dirty="0">
              <a:solidFill>
                <a:srgbClr val="FFFFFF"/>
              </a:solidFill>
              <a:effectLst/>
              <a:latin typeface="Calibri Light" panose="020F0302020204030204" pitchFamily="34" charset="0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55741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Webseite: innovation-companion.de/</a:t>
            </a:r>
            <a:r>
              <a:rPr lang="de-DE" dirty="0" err="1"/>
              <a:t>ki</a:t>
            </a:r>
            <a:r>
              <a:rPr lang="de-DE" dirty="0"/>
              <a:t>-toolbox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95665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Webseite: innovation-companion.de/</a:t>
            </a:r>
          </a:p>
          <a:p>
            <a:r>
              <a:rPr lang="de-DE" dirty="0"/>
              <a:t>E-Mail: schramm@innovation-companion.de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5522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5475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264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5920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1383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3088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5109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0520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4B0A44-0F5F-4FDF-8445-C7E265AD158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2352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2130425"/>
            <a:ext cx="138176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886200"/>
            <a:ext cx="11379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283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166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4112" y="4406901"/>
            <a:ext cx="138176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4112" y="2906714"/>
            <a:ext cx="138176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81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1"/>
            <a:ext cx="71797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63467" y="1600201"/>
            <a:ext cx="717973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47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535113"/>
            <a:ext cx="718255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800" y="2174875"/>
            <a:ext cx="718255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57823" y="1535113"/>
            <a:ext cx="718537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57823" y="2174875"/>
            <a:ext cx="718537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714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646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558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273050"/>
            <a:ext cx="534811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5644" y="273051"/>
            <a:ext cx="908755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1" y="1435101"/>
            <a:ext cx="53481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51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6290" y="4800600"/>
            <a:ext cx="975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86290" y="612775"/>
            <a:ext cx="975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86290" y="5367338"/>
            <a:ext cx="975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6225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32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01867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0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4630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4630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0" y="6356351"/>
            <a:ext cx="3793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134" y="6356351"/>
            <a:ext cx="51477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50133" y="6356351"/>
            <a:ext cx="37930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6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7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48.png"/><Relationship Id="rId18" Type="http://schemas.openxmlformats.org/officeDocument/2006/relationships/image" Target="../media/image53.svg"/><Relationship Id="rId26" Type="http://schemas.openxmlformats.org/officeDocument/2006/relationships/image" Target="../media/image61.sv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2" Type="http://schemas.openxmlformats.org/officeDocument/2006/relationships/image" Target="../media/image37.png"/><Relationship Id="rId16" Type="http://schemas.openxmlformats.org/officeDocument/2006/relationships/image" Target="../media/image51.svg"/><Relationship Id="rId20" Type="http://schemas.openxmlformats.org/officeDocument/2006/relationships/image" Target="../media/image55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24" Type="http://schemas.openxmlformats.org/officeDocument/2006/relationships/image" Target="../media/image59.sv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svg"/><Relationship Id="rId10" Type="http://schemas.openxmlformats.org/officeDocument/2006/relationships/image" Target="../media/image45.svg"/><Relationship Id="rId19" Type="http://schemas.openxmlformats.org/officeDocument/2006/relationships/image" Target="../media/image54.png"/><Relationship Id="rId4" Type="http://schemas.openxmlformats.org/officeDocument/2006/relationships/image" Target="../media/image39.svg"/><Relationship Id="rId9" Type="http://schemas.openxmlformats.org/officeDocument/2006/relationships/image" Target="../media/image44.png"/><Relationship Id="rId14" Type="http://schemas.openxmlformats.org/officeDocument/2006/relationships/image" Target="../media/image49.svg"/><Relationship Id="rId22" Type="http://schemas.openxmlformats.org/officeDocument/2006/relationships/image" Target="../media/image57.svg"/><Relationship Id="rId27" Type="http://schemas.openxmlformats.org/officeDocument/2006/relationships/image" Target="../media/image6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lueoceanstrategy.com/blog/strategy-canvas-template/" TargetMode="External"/><Relationship Id="rId3" Type="http://schemas.openxmlformats.org/officeDocument/2006/relationships/hyperlink" Target="https://leanstack.com/leancanvas" TargetMode="External"/><Relationship Id="rId7" Type="http://schemas.openxmlformats.org/officeDocument/2006/relationships/hyperlink" Target="https://www.blueoceanstrategy.com/tools/strategy-canvas/" TargetMode="External"/><Relationship Id="rId12" Type="http://schemas.openxmlformats.org/officeDocument/2006/relationships/hyperlink" Target="https://www.ideou.com/pages/design-thinking-resources" TargetMode="External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businessmodelanalyst.com/de/Downloads/Vorlage-f%C3%BCr-die-SWOT-Analyse/" TargetMode="External"/><Relationship Id="rId11" Type="http://schemas.openxmlformats.org/officeDocument/2006/relationships/hyperlink" Target="https://sparkcanvas.de/tools-2/" TargetMode="External"/><Relationship Id="rId5" Type="http://schemas.openxmlformats.org/officeDocument/2006/relationships/hyperlink" Target="https://www.strategyzer.com/canvas/business-model-canvas" TargetMode="External"/><Relationship Id="rId10" Type="http://schemas.openxmlformats.org/officeDocument/2006/relationships/hyperlink" Target="https://www.boardofinnovation.com/tools/innovation-matrix/" TargetMode="External"/><Relationship Id="rId4" Type="http://schemas.openxmlformats.org/officeDocument/2006/relationships/hyperlink" Target="https://www.strategyzer.com/canvas/value-proposition-canvas" TargetMode="External"/><Relationship Id="rId9" Type="http://schemas.openxmlformats.org/officeDocument/2006/relationships/hyperlink" Target="https://www.interaction-design.org/literature/article/empathy-map-why-and-how-to-use-it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F38EC2F-AA8E-7CF1-0F0A-0A5F8EA4F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0853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7FCF7C-4806-8037-CEE1-7BB03B0E6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6727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F39CF6-9275-CA3E-51D7-CC9996B5B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090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6F9D9A-8417-1003-17A0-88C025BB4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397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DD28EE-C3CF-CAF2-BD9A-8A27A35B7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0EEA3330-F2A6-1B3E-1642-BC7A35BC871D}"/>
              </a:ext>
            </a:extLst>
          </p:cNvPr>
          <p:cNvGrpSpPr/>
          <p:nvPr/>
        </p:nvGrpSpPr>
        <p:grpSpPr>
          <a:xfrm>
            <a:off x="0" y="0"/>
            <a:ext cx="6658582" cy="10367743"/>
            <a:chOff x="0" y="0"/>
            <a:chExt cx="1753700" cy="2730599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0EB75AD-3AB2-F349-B5CA-6737DE2B9D4B}"/>
                </a:ext>
              </a:extLst>
            </p:cNvPr>
            <p:cNvSpPr/>
            <p:nvPr/>
          </p:nvSpPr>
          <p:spPr>
            <a:xfrm>
              <a:off x="0" y="0"/>
              <a:ext cx="1753701" cy="2730599"/>
            </a:xfrm>
            <a:custGeom>
              <a:avLst/>
              <a:gdLst/>
              <a:ahLst/>
              <a:cxnLst/>
              <a:rect l="l" t="t" r="r" b="b"/>
              <a:pathLst>
                <a:path w="1753701" h="2730599">
                  <a:moveTo>
                    <a:pt x="0" y="0"/>
                  </a:moveTo>
                  <a:lnTo>
                    <a:pt x="1753701" y="0"/>
                  </a:lnTo>
                  <a:lnTo>
                    <a:pt x="1753701" y="2730599"/>
                  </a:lnTo>
                  <a:lnTo>
                    <a:pt x="0" y="2730599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BC91599A-B003-B5D7-328C-3FA85C2CF9A6}"/>
                </a:ext>
              </a:extLst>
            </p:cNvPr>
            <p:cNvSpPr txBox="1"/>
            <p:nvPr/>
          </p:nvSpPr>
          <p:spPr>
            <a:xfrm>
              <a:off x="0" y="-47625"/>
              <a:ext cx="1753700" cy="2778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49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768CADF8-8BD0-0FB6-C19D-6D92EE1AE3FF}"/>
              </a:ext>
            </a:extLst>
          </p:cNvPr>
          <p:cNvSpPr/>
          <p:nvPr/>
        </p:nvSpPr>
        <p:spPr>
          <a:xfrm>
            <a:off x="714375" y="2907926"/>
            <a:ext cx="5010411" cy="4114800"/>
          </a:xfrm>
          <a:custGeom>
            <a:avLst/>
            <a:gdLst/>
            <a:ahLst/>
            <a:cxnLst/>
            <a:rect l="l" t="t" r="r" b="b"/>
            <a:pathLst>
              <a:path w="5010411" h="4114800">
                <a:moveTo>
                  <a:pt x="0" y="0"/>
                </a:moveTo>
                <a:lnTo>
                  <a:pt x="5010411" y="0"/>
                </a:lnTo>
                <a:lnTo>
                  <a:pt x="50104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19CBF52-5485-CEB2-6E28-FFD10D544B00}"/>
              </a:ext>
            </a:extLst>
          </p:cNvPr>
          <p:cNvSpPr txBox="1"/>
          <p:nvPr/>
        </p:nvSpPr>
        <p:spPr>
          <a:xfrm>
            <a:off x="8278847" y="1411792"/>
            <a:ext cx="688314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NAME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2DC2B1FC-2761-CAB4-C314-5A0108ECD0D5}"/>
              </a:ext>
            </a:extLst>
          </p:cNvPr>
          <p:cNvSpPr txBox="1"/>
          <p:nvPr/>
        </p:nvSpPr>
        <p:spPr>
          <a:xfrm>
            <a:off x="8278847" y="5271247"/>
            <a:ext cx="838110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(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ggf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. Feature also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wie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wird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 der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Nutzen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erreicht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?)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C416A3B-93A2-3458-175B-C6599FF77A47}"/>
              </a:ext>
            </a:extLst>
          </p:cNvPr>
          <p:cNvSpPr txBox="1"/>
          <p:nvPr/>
        </p:nvSpPr>
        <p:spPr>
          <a:xfrm>
            <a:off x="8278847" y="3854403"/>
            <a:ext cx="8610301" cy="714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Nutzenversprechen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41EFCC81-36E9-0366-C557-5D4401B23F57}"/>
              </a:ext>
            </a:extLst>
          </p:cNvPr>
          <p:cNvSpPr txBox="1"/>
          <p:nvPr/>
        </p:nvSpPr>
        <p:spPr>
          <a:xfrm>
            <a:off x="8278847" y="7782859"/>
            <a:ext cx="5360953" cy="4158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1" u="none" strike="noStrike" kern="1200" cap="none" spc="2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DM Sans"/>
                <a:cs typeface="DM Sans"/>
                <a:sym typeface="DM Sans"/>
              </a:rPr>
              <a:t>Kosten für das </a:t>
            </a:r>
            <a:r>
              <a:rPr kumimoji="0" lang="en-US" sz="2499" b="0" i="1" u="none" strike="noStrike" kern="1200" cap="none" spc="24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DM Sans"/>
                <a:cs typeface="DM Sans"/>
                <a:sym typeface="DM Sans"/>
              </a:rPr>
              <a:t>Angebot</a:t>
            </a:r>
            <a:r>
              <a:rPr kumimoji="0" lang="en-US" sz="2499" b="0" i="1" u="none" strike="noStrike" kern="1200" cap="none" spc="2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DM Sans"/>
                <a:cs typeface="DM Sans"/>
                <a:sym typeface="DM Sans"/>
              </a:rPr>
              <a:t>/</a:t>
            </a:r>
            <a:r>
              <a:rPr kumimoji="0" lang="en-US" sz="2499" b="0" i="1" u="none" strike="noStrike" kern="1200" cap="none" spc="24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DM Sans"/>
                <a:cs typeface="DM Sans"/>
                <a:sym typeface="DM Sans"/>
              </a:rPr>
              <a:t>Produkt</a:t>
            </a:r>
            <a:endParaRPr kumimoji="0" lang="en-US" sz="2499" b="0" i="1" u="none" strike="noStrike" kern="1200" cap="none" spc="24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DM Sans"/>
              <a:cs typeface="DM Sans"/>
              <a:sym typeface="DM Sans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04D26F7-A8D9-0740-91FD-0E50261C95C8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7CEE3C3A-5438-64BB-BE38-E6ABFA1AC3ED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latin typeface="+mj-lt"/>
                <a:ea typeface="Montserrat Bold"/>
                <a:cs typeface="Montserrat Bold"/>
                <a:sym typeface="Montserrat Bold"/>
              </a:rPr>
              <a:t>Fast Prototype Template #1</a:t>
            </a:r>
          </a:p>
        </p:txBody>
      </p:sp>
    </p:spTree>
    <p:extLst>
      <p:ext uri="{BB962C8B-B14F-4D97-AF65-F5344CB8AC3E}">
        <p14:creationId xmlns:p14="http://schemas.microsoft.com/office/powerpoint/2010/main" val="2580303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87AAC8-DE3F-6F41-A598-42C65BE89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0DCA167-A423-23AB-E75D-1531550A134D}"/>
              </a:ext>
            </a:extLst>
          </p:cNvPr>
          <p:cNvSpPr/>
          <p:nvPr/>
        </p:nvSpPr>
        <p:spPr>
          <a:xfrm>
            <a:off x="0" y="0"/>
            <a:ext cx="6658582" cy="10367743"/>
          </a:xfrm>
          <a:custGeom>
            <a:avLst/>
            <a:gdLst/>
            <a:ahLst/>
            <a:cxnLst/>
            <a:rect l="l" t="t" r="r" b="b"/>
            <a:pathLst>
              <a:path w="6658582" h="10367743">
                <a:moveTo>
                  <a:pt x="0" y="0"/>
                </a:moveTo>
                <a:lnTo>
                  <a:pt x="6658582" y="0"/>
                </a:lnTo>
                <a:lnTo>
                  <a:pt x="6658582" y="10367743"/>
                </a:lnTo>
                <a:lnTo>
                  <a:pt x="0" y="103677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851" r="-66851"/>
            </a:stretch>
          </a:blipFill>
        </p:spPr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011F429E-C320-0E4C-B4CF-C092D8D1D01B}"/>
              </a:ext>
            </a:extLst>
          </p:cNvPr>
          <p:cNvSpPr txBox="1"/>
          <p:nvPr/>
        </p:nvSpPr>
        <p:spPr>
          <a:xfrm>
            <a:off x="8278847" y="1226895"/>
            <a:ext cx="688314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PAYBET LOTTERY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E72B391F-95AC-FC34-33D1-1A0E0FAF0B20}"/>
              </a:ext>
            </a:extLst>
          </p:cNvPr>
          <p:cNvSpPr txBox="1"/>
          <p:nvPr/>
        </p:nvSpPr>
        <p:spPr>
          <a:xfrm>
            <a:off x="8278847" y="5559523"/>
            <a:ext cx="838110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Semi-Bold"/>
                <a:ea typeface="Montserrat Semi-Bold"/>
                <a:cs typeface="Montserrat Semi-Bold"/>
                <a:sym typeface="Montserrat Semi-Bold"/>
              </a:rPr>
              <a:t>Einkaufsbetrag zurückgewinnen mit der PayBet-Lottery-App.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D21E6D68-94B5-D037-2413-F01310BD1D6B}"/>
              </a:ext>
            </a:extLst>
          </p:cNvPr>
          <p:cNvSpPr txBox="1"/>
          <p:nvPr/>
        </p:nvSpPr>
        <p:spPr>
          <a:xfrm>
            <a:off x="8278847" y="3122659"/>
            <a:ext cx="8610301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7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Erhalte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deinen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Einkauf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mit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etwas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 Bold"/>
                <a:ea typeface="Montserrat Bold"/>
                <a:cs typeface="Montserrat Bold"/>
                <a:sym typeface="Montserrat Bold"/>
              </a:rPr>
              <a:t> Glück gratis!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99FFFF-EE64-4024-1A70-B23F2E328189}"/>
              </a:ext>
            </a:extLst>
          </p:cNvPr>
          <p:cNvSpPr txBox="1"/>
          <p:nvPr/>
        </p:nvSpPr>
        <p:spPr>
          <a:xfrm>
            <a:off x="8278847" y="7799668"/>
            <a:ext cx="542194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49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99" b="0" i="1" u="none" strike="noStrike" kern="1200" cap="none" spc="2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Italics"/>
                <a:ea typeface="DM Sans Italics"/>
                <a:cs typeface="DM Sans Italics"/>
                <a:sym typeface="DM Sans Italics"/>
              </a:rPr>
              <a:t>Für </a:t>
            </a:r>
            <a:r>
              <a:rPr kumimoji="0" lang="en-US" sz="2499" b="0" i="1" u="none" strike="noStrike" kern="1200" cap="none" spc="24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Italics"/>
                <a:ea typeface="DM Sans Italics"/>
                <a:cs typeface="DM Sans Italics"/>
                <a:sym typeface="DM Sans Italics"/>
              </a:rPr>
              <a:t>nur</a:t>
            </a:r>
            <a:r>
              <a:rPr kumimoji="0" lang="en-US" sz="2499" b="0" i="1" u="none" strike="noStrike" kern="1200" cap="none" spc="2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Italics"/>
                <a:ea typeface="DM Sans Italics"/>
                <a:cs typeface="DM Sans Italics"/>
                <a:sym typeface="DM Sans Italics"/>
              </a:rPr>
              <a:t> 1 EUR </a:t>
            </a:r>
            <a:r>
              <a:rPr kumimoji="0" lang="en-US" sz="2499" b="0" i="1" u="none" strike="noStrike" kern="1200" cap="none" spc="24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Italics"/>
                <a:ea typeface="DM Sans Italics"/>
                <a:cs typeface="DM Sans Italics"/>
                <a:sym typeface="DM Sans Italics"/>
              </a:rPr>
              <a:t>zusätzlich</a:t>
            </a:r>
            <a:r>
              <a:rPr kumimoji="0" lang="en-US" sz="2499" b="0" i="1" u="none" strike="noStrike" kern="1200" cap="none" spc="2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Italics"/>
                <a:ea typeface="DM Sans Italics"/>
                <a:cs typeface="DM Sans Italics"/>
                <a:sym typeface="DM Sans Italics"/>
              </a:rPr>
              <a:t> pro </a:t>
            </a:r>
            <a:r>
              <a:rPr kumimoji="0" lang="en-US" sz="2499" b="0" i="1" u="none" strike="noStrike" kern="1200" cap="none" spc="24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Italics"/>
                <a:ea typeface="DM Sans Italics"/>
                <a:cs typeface="DM Sans Italics"/>
                <a:sym typeface="DM Sans Italics"/>
              </a:rPr>
              <a:t>Einkauf</a:t>
            </a:r>
            <a:r>
              <a:rPr kumimoji="0" lang="en-US" sz="2499" b="0" i="1" u="none" strike="noStrike" kern="1200" cap="none" spc="24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DM Sans Italics"/>
                <a:ea typeface="DM Sans Italics"/>
                <a:cs typeface="DM Sans Italics"/>
                <a:sym typeface="DM Sans Italics"/>
              </a:rPr>
              <a:t>.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CD3BC21E-99A1-3A7A-515B-51D1AC424B00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CD645016-13F3-9F35-56E0-562659319D5B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latin typeface="+mj-lt"/>
                <a:ea typeface="Montserrat Bold"/>
                <a:cs typeface="Montserrat Bold"/>
                <a:sym typeface="Montserrat Bold"/>
              </a:rPr>
              <a:t>Fast Prototype Template #1: </a:t>
            </a:r>
            <a:r>
              <a:rPr lang="en-US" sz="3600" dirty="0" err="1">
                <a:latin typeface="+mj-lt"/>
                <a:ea typeface="Montserrat Bold"/>
                <a:cs typeface="Montserrat Bold"/>
                <a:sym typeface="Montserrat Bold"/>
              </a:rPr>
              <a:t>Beispiel</a:t>
            </a:r>
            <a:r>
              <a:rPr lang="en-US" sz="3600" dirty="0">
                <a:latin typeface="+mj-lt"/>
                <a:ea typeface="Montserrat Bold"/>
                <a:cs typeface="Montserrat Bold"/>
                <a:sym typeface="Montserrat Bold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504666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658582" cy="10367743"/>
          </a:xfrm>
          <a:custGeom>
            <a:avLst/>
            <a:gdLst/>
            <a:ahLst/>
            <a:cxnLst/>
            <a:rect l="l" t="t" r="r" b="b"/>
            <a:pathLst>
              <a:path w="6658582" h="10367743">
                <a:moveTo>
                  <a:pt x="0" y="0"/>
                </a:moveTo>
                <a:lnTo>
                  <a:pt x="6658582" y="0"/>
                </a:lnTo>
                <a:lnTo>
                  <a:pt x="6658582" y="10367743"/>
                </a:lnTo>
                <a:lnTo>
                  <a:pt x="0" y="103677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6851" r="-6685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278847" y="1226895"/>
            <a:ext cx="688314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PAYBET LOTTERY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78847" y="5292823"/>
            <a:ext cx="8381105" cy="1581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Einkaufsbetrag zurückgewinnen plus Mega-Bonus-Chance bei der Charity-Lottery.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78847" y="3122659"/>
            <a:ext cx="8610301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48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Jeder Einkauf ein Gewinnspiel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261067" y="7799668"/>
            <a:ext cx="542194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  <a:spcBef>
                <a:spcPct val="0"/>
              </a:spcBef>
            </a:pPr>
            <a:r>
              <a:rPr lang="en-US" sz="2499" i="1" spc="24">
                <a:solidFill>
                  <a:srgbClr val="FFFFFF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Für nur 1 EUR zusätzlich pro Einkauf. 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AF32E17-2555-FA3F-681B-D87D720B3626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E154DE23-445B-F7FE-DE8A-F6906FF7E3ED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latin typeface="+mj-lt"/>
                <a:ea typeface="Montserrat Bold"/>
                <a:cs typeface="Montserrat Bold"/>
                <a:sym typeface="Montserrat Bold"/>
              </a:rPr>
              <a:t>Fast Prototype Template #1: </a:t>
            </a:r>
            <a:r>
              <a:rPr lang="en-US" sz="3600" dirty="0" err="1">
                <a:latin typeface="+mj-lt"/>
                <a:ea typeface="Montserrat Bold"/>
                <a:cs typeface="Montserrat Bold"/>
                <a:sym typeface="Montserrat Bold"/>
              </a:rPr>
              <a:t>Beispiel</a:t>
            </a:r>
            <a:r>
              <a:rPr lang="en-US" sz="3600" dirty="0">
                <a:latin typeface="+mj-lt"/>
                <a:ea typeface="Montserrat Bold"/>
                <a:cs typeface="Montserrat Bold"/>
                <a:sym typeface="Montserrat Bold"/>
              </a:rPr>
              <a:t> 2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658582" cy="10367743"/>
          </a:xfrm>
          <a:custGeom>
            <a:avLst/>
            <a:gdLst/>
            <a:ahLst/>
            <a:cxnLst/>
            <a:rect l="l" t="t" r="r" b="b"/>
            <a:pathLst>
              <a:path w="6658582" h="10367743">
                <a:moveTo>
                  <a:pt x="0" y="0"/>
                </a:moveTo>
                <a:lnTo>
                  <a:pt x="6658582" y="0"/>
                </a:lnTo>
                <a:lnTo>
                  <a:pt x="6658582" y="10367743"/>
                </a:lnTo>
                <a:lnTo>
                  <a:pt x="0" y="103677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9844" r="-59844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278847" y="1226895"/>
            <a:ext cx="688314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PAYBET LOTTERY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250272" y="4402821"/>
            <a:ext cx="8610301" cy="1571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52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Erhalte deinen Einkauf mit etwas Glück gratis!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278847" y="7799668"/>
            <a:ext cx="5421948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i="1" spc="24">
                <a:solidFill>
                  <a:srgbClr val="FFFFFF"/>
                </a:solidFill>
                <a:latin typeface="DM Sans Italics"/>
                <a:ea typeface="DM Sans Italics"/>
                <a:cs typeface="DM Sans Italics"/>
                <a:sym typeface="DM Sans Italics"/>
              </a:rPr>
              <a:t>Für nur 1 EUR zusätzlich pro Einkauf.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82BEBDE-C2D5-22F8-E095-2917A062425A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9EF39203-D81F-CF4A-8B2B-8CFE7F90C280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latin typeface="+mj-lt"/>
                <a:ea typeface="Montserrat Bold"/>
                <a:cs typeface="Montserrat Bold"/>
                <a:sym typeface="Montserrat Bold"/>
              </a:rPr>
              <a:t>Fast Prototype Template #1: </a:t>
            </a:r>
            <a:r>
              <a:rPr lang="en-US" sz="3600" dirty="0" err="1">
                <a:latin typeface="+mj-lt"/>
                <a:ea typeface="Montserrat Bold"/>
                <a:cs typeface="Montserrat Bold"/>
                <a:sym typeface="Montserrat Bold"/>
              </a:rPr>
              <a:t>Beispiel</a:t>
            </a:r>
            <a:r>
              <a:rPr lang="en-US" sz="3600" dirty="0">
                <a:latin typeface="+mj-lt"/>
                <a:ea typeface="Montserrat Bold"/>
                <a:cs typeface="Montserrat Bold"/>
                <a:sym typeface="Montserrat Bold"/>
              </a:rPr>
              <a:t> 3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658582" cy="10367743"/>
          </a:xfrm>
          <a:custGeom>
            <a:avLst/>
            <a:gdLst/>
            <a:ahLst/>
            <a:cxnLst/>
            <a:rect l="l" t="t" r="r" b="b"/>
            <a:pathLst>
              <a:path w="6658582" h="10367743">
                <a:moveTo>
                  <a:pt x="0" y="0"/>
                </a:moveTo>
                <a:lnTo>
                  <a:pt x="6658582" y="0"/>
                </a:lnTo>
                <a:lnTo>
                  <a:pt x="6658582" y="10367743"/>
                </a:lnTo>
                <a:lnTo>
                  <a:pt x="0" y="103677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57906" r="-7535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278847" y="2208530"/>
            <a:ext cx="8610301" cy="6094193"/>
            <a:chOff x="0" y="0"/>
            <a:chExt cx="11480401" cy="8125591"/>
          </a:xfrm>
        </p:grpSpPr>
        <p:sp>
          <p:nvSpPr>
            <p:cNvPr id="4" name="TextBox 4"/>
            <p:cNvSpPr txBox="1"/>
            <p:nvPr/>
          </p:nvSpPr>
          <p:spPr>
            <a:xfrm>
              <a:off x="0" y="-57150"/>
              <a:ext cx="9177524" cy="66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 dirty="0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PAYBET LOTTERY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036441"/>
              <a:ext cx="11174807" cy="20891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200"/>
                </a:lnSpc>
              </a:pPr>
              <a:r>
                <a:rPr lang="en-US" sz="3000" b="1">
                  <a:solidFill>
                    <a:srgbClr val="FFFFFF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Für nur 1 EUR zusätzlich! Einkaufsbetrag zurückgewinnen plus Mega-Bonus- Chance bei der Charity-Lottery.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935268"/>
              <a:ext cx="11480401" cy="3251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9600"/>
                </a:lnSpc>
              </a:pPr>
              <a:r>
                <a:rPr lang="en-US" sz="80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Jeder </a:t>
              </a:r>
              <a:r>
                <a:rPr lang="en-US" sz="8000" b="1" dirty="0">
                  <a:solidFill>
                    <a:srgbClr val="79AEE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Einkauf</a:t>
              </a:r>
              <a:r>
                <a:rPr lang="en-US" sz="80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8000" b="1" dirty="0" err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ein</a:t>
              </a:r>
              <a:r>
                <a:rPr lang="en-US" sz="80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r>
                <a:rPr lang="en-US" sz="8000" b="1" dirty="0" err="1">
                  <a:solidFill>
                    <a:srgbClr val="79AEEA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Gewinnspiel</a:t>
              </a:r>
              <a:endParaRPr lang="en-US" sz="8000" b="1" dirty="0">
                <a:solidFill>
                  <a:srgbClr val="79AEEA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A075CF58-0584-267C-02F9-F2CE1C87AFAE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B9F82358-7B48-B3A0-208C-3085DDCDC865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latin typeface="+mj-lt"/>
                <a:ea typeface="Montserrat Bold"/>
                <a:cs typeface="Montserrat Bold"/>
                <a:sym typeface="Montserrat Bold"/>
              </a:rPr>
              <a:t>Fast Prototype Template #1: </a:t>
            </a:r>
            <a:r>
              <a:rPr lang="en-US" sz="3600" dirty="0" err="1">
                <a:latin typeface="+mj-lt"/>
                <a:ea typeface="Montserrat Bold"/>
                <a:cs typeface="Montserrat Bold"/>
                <a:sym typeface="Montserrat Bold"/>
              </a:rPr>
              <a:t>Beispiel</a:t>
            </a:r>
            <a:r>
              <a:rPr lang="en-US" sz="3600" dirty="0">
                <a:latin typeface="+mj-lt"/>
                <a:ea typeface="Montserrat Bold"/>
                <a:cs typeface="Montserrat Bold"/>
                <a:sym typeface="Montserrat Bold"/>
              </a:rPr>
              <a:t> 4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75" r="-34375"/>
            </a:stretch>
          </a:blipFill>
        </p:spPr>
      </p:sp>
      <p:sp>
        <p:nvSpPr>
          <p:cNvPr id="3" name="AutoShape 3"/>
          <p:cNvSpPr/>
          <p:nvPr/>
        </p:nvSpPr>
        <p:spPr>
          <a:xfrm rot="3270925">
            <a:off x="-4025262" y="1370184"/>
            <a:ext cx="18947486" cy="12419193"/>
          </a:xfrm>
          <a:prstGeom prst="rect">
            <a:avLst/>
          </a:prstGeom>
          <a:solidFill>
            <a:srgbClr val="31356E"/>
          </a:solidFill>
        </p:spPr>
        <p:txBody>
          <a:bodyPr/>
          <a:lstStyle/>
          <a:p>
            <a:endParaRPr lang="de-DE" dirty="0"/>
          </a:p>
        </p:txBody>
      </p:sp>
      <p:grpSp>
        <p:nvGrpSpPr>
          <p:cNvPr id="4" name="Group 4"/>
          <p:cNvGrpSpPr/>
          <p:nvPr/>
        </p:nvGrpSpPr>
        <p:grpSpPr>
          <a:xfrm>
            <a:off x="14095985" y="0"/>
            <a:ext cx="4192015" cy="2818578"/>
            <a:chOff x="0" y="0"/>
            <a:chExt cx="1930400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8113395"/>
            <a:ext cx="11534479" cy="56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spc="65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Preis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279243"/>
            <a:ext cx="858042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6000" spc="15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Value </a:t>
            </a:r>
          </a:p>
          <a:p>
            <a:pPr algn="l"/>
            <a:r>
              <a:rPr lang="en-US" sz="6000" spc="15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Proposition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176337"/>
            <a:ext cx="8115300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Name/Logo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6C296709-30C5-48CF-3E2D-3F2FF6B6C47A}"/>
              </a:ext>
            </a:extLst>
          </p:cNvPr>
          <p:cNvSpPr txBox="1"/>
          <p:nvPr/>
        </p:nvSpPr>
        <p:spPr>
          <a:xfrm>
            <a:off x="1028700" y="5683040"/>
            <a:ext cx="11534479" cy="56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spc="65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Feature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809C7CD-320A-D462-D1A4-0944EAFA866C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DC6E6506-40C0-8214-933F-40047C027A32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Fast Prototype Template #2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E0B62-ECD4-5862-A10B-C67AC1A5DF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B8DB2E-37AE-E912-70A7-4DD9FB0C1C69}"/>
              </a:ext>
            </a:extLst>
          </p:cNvPr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375" r="-34375"/>
            </a:stretch>
          </a:blipFill>
        </p:spPr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0232E239-E9D7-5DA7-EC51-C3DCDE7DA867}"/>
              </a:ext>
            </a:extLst>
          </p:cNvPr>
          <p:cNvSpPr/>
          <p:nvPr/>
        </p:nvSpPr>
        <p:spPr>
          <a:xfrm rot="3270925">
            <a:off x="-4025262" y="1370184"/>
            <a:ext cx="18947486" cy="12419193"/>
          </a:xfrm>
          <a:prstGeom prst="rect">
            <a:avLst/>
          </a:prstGeom>
          <a:solidFill>
            <a:srgbClr val="31356E"/>
          </a:solidFill>
        </p:spPr>
        <p:txBody>
          <a:bodyPr/>
          <a:lstStyle/>
          <a:p>
            <a:endParaRPr lang="de-DE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031B9100-16E4-1EDD-DC40-62A4CD14C47E}"/>
              </a:ext>
            </a:extLst>
          </p:cNvPr>
          <p:cNvGrpSpPr/>
          <p:nvPr/>
        </p:nvGrpSpPr>
        <p:grpSpPr>
          <a:xfrm>
            <a:off x="14095985" y="0"/>
            <a:ext cx="4192015" cy="2818578"/>
            <a:chOff x="0" y="0"/>
            <a:chExt cx="1930400" cy="1297940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722711D8-DEE5-AB94-0FFA-06C49C70A85B}"/>
                </a:ext>
              </a:extLst>
            </p:cNvPr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sp>
        <p:nvSpPr>
          <p:cNvPr id="6" name="TextBox 6">
            <a:extLst>
              <a:ext uri="{FF2B5EF4-FFF2-40B4-BE49-F238E27FC236}">
                <a16:creationId xmlns:a16="http://schemas.microsoft.com/office/drawing/2014/main" id="{A44BC31B-7FC3-4D72-6F6A-27990A7744B2}"/>
              </a:ext>
            </a:extLst>
          </p:cNvPr>
          <p:cNvSpPr txBox="1"/>
          <p:nvPr/>
        </p:nvSpPr>
        <p:spPr>
          <a:xfrm>
            <a:off x="1028700" y="8113395"/>
            <a:ext cx="11534479" cy="560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spc="65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Innovation-as-a-Service ab 2.500 EUR pro Monat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6392DCA2-FE62-CDCE-6163-DC28E919F7F2}"/>
              </a:ext>
            </a:extLst>
          </p:cNvPr>
          <p:cNvSpPr txBox="1"/>
          <p:nvPr/>
        </p:nvSpPr>
        <p:spPr>
          <a:xfrm>
            <a:off x="1028700" y="3279243"/>
            <a:ext cx="8580422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de-DE" sz="6000" spc="15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Schneller von der Idee zur Umsetzung</a:t>
            </a:r>
            <a:endParaRPr lang="en-US" sz="6000" spc="151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3A9732EB-3A9E-D5DF-54F9-93526E3C0345}"/>
              </a:ext>
            </a:extLst>
          </p:cNvPr>
          <p:cNvSpPr txBox="1"/>
          <p:nvPr/>
        </p:nvSpPr>
        <p:spPr>
          <a:xfrm>
            <a:off x="1028700" y="1176337"/>
            <a:ext cx="8115300" cy="5638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Innovation Companion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7904451A-4732-691C-8BA6-DAF16069DCEB}"/>
              </a:ext>
            </a:extLst>
          </p:cNvPr>
          <p:cNvSpPr txBox="1"/>
          <p:nvPr/>
        </p:nvSpPr>
        <p:spPr>
          <a:xfrm>
            <a:off x="1028700" y="5701603"/>
            <a:ext cx="11534479" cy="1150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de-DE" sz="3299" spc="65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Strukturierte Validierungsprozesse mit Marktdaten und Kundenfeedback.</a:t>
            </a:r>
            <a:endParaRPr lang="en-US" sz="3299" spc="65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CF91232-2908-759E-8DD5-7A128679B3EC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AFA7A7E8-C489-57D0-157C-95BBD77A3BFC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Fast Prototype Template #2: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Beispiel</a:t>
            </a:r>
            <a:endParaRPr lang="en-US" sz="3600" dirty="0">
              <a:solidFill>
                <a:srgbClr val="FFFFFF"/>
              </a:solidFill>
              <a:latin typeface="+mj-lt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692662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966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AC9D0-BF93-DACF-02D9-2686C5444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>
            <a:extLst>
              <a:ext uri="{FF2B5EF4-FFF2-40B4-BE49-F238E27FC236}">
                <a16:creationId xmlns:a16="http://schemas.microsoft.com/office/drawing/2014/main" id="{BC13FBAC-C1C1-FC90-97E7-601E6985EBA1}"/>
              </a:ext>
            </a:extLst>
          </p:cNvPr>
          <p:cNvSpPr/>
          <p:nvPr/>
        </p:nvSpPr>
        <p:spPr>
          <a:xfrm>
            <a:off x="-60960" y="-7620"/>
            <a:ext cx="18379440" cy="10294620"/>
          </a:xfrm>
          <a:custGeom>
            <a:avLst/>
            <a:gdLst/>
            <a:ahLst/>
            <a:cxnLst/>
            <a:rect l="l" t="t" r="r" b="b"/>
            <a:pathLst>
              <a:path w="5010411" h="4114800">
                <a:moveTo>
                  <a:pt x="0" y="0"/>
                </a:moveTo>
                <a:lnTo>
                  <a:pt x="5010411" y="0"/>
                </a:lnTo>
                <a:lnTo>
                  <a:pt x="50104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2803AE4-E4FA-BCD6-4C17-7E81D4304E58}"/>
              </a:ext>
            </a:extLst>
          </p:cNvPr>
          <p:cNvSpPr/>
          <p:nvPr/>
        </p:nvSpPr>
        <p:spPr>
          <a:xfrm>
            <a:off x="-48065" y="902391"/>
            <a:ext cx="6736080" cy="1314092"/>
          </a:xfrm>
          <a:custGeom>
            <a:avLst/>
            <a:gdLst/>
            <a:ahLst/>
            <a:cxnLst/>
            <a:rect l="l" t="t" r="r" b="b"/>
            <a:pathLst>
              <a:path w="2677320" h="346098">
                <a:moveTo>
                  <a:pt x="0" y="0"/>
                </a:moveTo>
                <a:lnTo>
                  <a:pt x="2677320" y="0"/>
                </a:lnTo>
                <a:lnTo>
                  <a:pt x="2677320" y="346098"/>
                </a:lnTo>
                <a:lnTo>
                  <a:pt x="0" y="346098"/>
                </a:lnTo>
                <a:close/>
              </a:path>
            </a:pathLst>
          </a:custGeom>
          <a:solidFill>
            <a:srgbClr val="1E2848"/>
          </a:solidFill>
        </p:spPr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ECE70941-7AA6-FA6A-3C94-FBC4A36BA3F8}"/>
              </a:ext>
            </a:extLst>
          </p:cNvPr>
          <p:cNvSpPr txBox="1"/>
          <p:nvPr/>
        </p:nvSpPr>
        <p:spPr>
          <a:xfrm>
            <a:off x="-30480" y="565926"/>
            <a:ext cx="6736080" cy="160341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589"/>
              </a:lnSpc>
            </a:pPr>
            <a:endParaRPr>
              <a:solidFill>
                <a:prstClr val="black"/>
              </a:solidFill>
              <a:latin typeface="+mj-lt"/>
              <a:cs typeface="Poppins" panose="00000500000000000000" pitchFamily="2" charset="0"/>
            </a:endParaRPr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808E84E8-59BE-5ED4-9779-4CFC6DFC6243}"/>
              </a:ext>
            </a:extLst>
          </p:cNvPr>
          <p:cNvSpPr/>
          <p:nvPr/>
        </p:nvSpPr>
        <p:spPr>
          <a:xfrm>
            <a:off x="-60960" y="2451077"/>
            <a:ext cx="7663434" cy="851395"/>
          </a:xfrm>
          <a:custGeom>
            <a:avLst/>
            <a:gdLst/>
            <a:ahLst/>
            <a:cxnLst/>
            <a:rect l="l" t="t" r="r" b="b"/>
            <a:pathLst>
              <a:path w="2677320" h="346098">
                <a:moveTo>
                  <a:pt x="0" y="0"/>
                </a:moveTo>
                <a:lnTo>
                  <a:pt x="2677320" y="0"/>
                </a:lnTo>
                <a:lnTo>
                  <a:pt x="2677320" y="346098"/>
                </a:lnTo>
                <a:lnTo>
                  <a:pt x="0" y="346098"/>
                </a:lnTo>
                <a:close/>
              </a:path>
            </a:pathLst>
          </a:custGeom>
          <a:solidFill>
            <a:srgbClr val="1E2848"/>
          </a:solidFill>
        </p:spPr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5B40C221-D1DB-7442-4FF0-E69164F499C5}"/>
              </a:ext>
            </a:extLst>
          </p:cNvPr>
          <p:cNvSpPr txBox="1"/>
          <p:nvPr/>
        </p:nvSpPr>
        <p:spPr>
          <a:xfrm>
            <a:off x="-60960" y="2263626"/>
            <a:ext cx="7663434" cy="10388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589"/>
              </a:lnSpc>
            </a:pPr>
            <a:endParaRPr>
              <a:solidFill>
                <a:prstClr val="black"/>
              </a:solidFill>
              <a:latin typeface="+mj-lt"/>
              <a:cs typeface="Poppins" panose="00000500000000000000" pitchFamily="2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F7794A9B-9998-DFAD-CD81-353B6DF68F27}"/>
              </a:ext>
            </a:extLst>
          </p:cNvPr>
          <p:cNvSpPr txBox="1"/>
          <p:nvPr/>
        </p:nvSpPr>
        <p:spPr>
          <a:xfrm>
            <a:off x="533699" y="1283277"/>
            <a:ext cx="8610301" cy="8286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8000" b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NAME</a:t>
            </a:r>
            <a:endParaRPr lang="en-US" sz="4800" b="1" dirty="0">
              <a:solidFill>
                <a:srgbClr val="FFFFFF"/>
              </a:solidFill>
              <a:latin typeface="+mj-lt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DFAF357F-131A-CE3A-CB5C-3182B27680BB}"/>
              </a:ext>
            </a:extLst>
          </p:cNvPr>
          <p:cNvSpPr txBox="1"/>
          <p:nvPr/>
        </p:nvSpPr>
        <p:spPr>
          <a:xfrm>
            <a:off x="564179" y="2458662"/>
            <a:ext cx="8610301" cy="68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3600" b="1" i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Slogan/Value Proposition</a:t>
            </a: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D067E6D8-F15E-02FE-0094-0BD0196F9E5C}"/>
              </a:ext>
            </a:extLst>
          </p:cNvPr>
          <p:cNvSpPr/>
          <p:nvPr/>
        </p:nvSpPr>
        <p:spPr>
          <a:xfrm>
            <a:off x="8978270" y="5600700"/>
            <a:ext cx="8610302" cy="4114800"/>
          </a:xfrm>
          <a:custGeom>
            <a:avLst/>
            <a:gdLst/>
            <a:ahLst/>
            <a:cxnLst/>
            <a:rect l="l" t="t" r="r" b="b"/>
            <a:pathLst>
              <a:path w="2677320" h="346098">
                <a:moveTo>
                  <a:pt x="0" y="0"/>
                </a:moveTo>
                <a:lnTo>
                  <a:pt x="2677320" y="0"/>
                </a:lnTo>
                <a:lnTo>
                  <a:pt x="2677320" y="346098"/>
                </a:lnTo>
                <a:lnTo>
                  <a:pt x="0" y="346098"/>
                </a:lnTo>
                <a:close/>
              </a:path>
            </a:pathLst>
          </a:custGeom>
          <a:solidFill>
            <a:srgbClr val="1E2848"/>
          </a:solidFill>
        </p:spPr>
        <p:txBody>
          <a:bodyPr/>
          <a:lstStyle/>
          <a:p>
            <a:endParaRPr lang="de-DE" dirty="0">
              <a:latin typeface="+mj-lt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CDA37B2-1DC5-8674-378E-2E276EDA8B0A}"/>
              </a:ext>
            </a:extLst>
          </p:cNvPr>
          <p:cNvSpPr txBox="1"/>
          <p:nvPr/>
        </p:nvSpPr>
        <p:spPr>
          <a:xfrm>
            <a:off x="8978270" y="4694749"/>
            <a:ext cx="8610302" cy="502075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589"/>
              </a:lnSpc>
            </a:pPr>
            <a:endParaRPr>
              <a:solidFill>
                <a:prstClr val="black"/>
              </a:solidFill>
              <a:latin typeface="+mj-lt"/>
              <a:cs typeface="Poppins" panose="00000500000000000000" pitchFamily="2" charset="0"/>
            </a:endParaRPr>
          </a:p>
        </p:txBody>
      </p:sp>
      <p:sp>
        <p:nvSpPr>
          <p:cNvPr id="27" name="Freeform 14">
            <a:extLst>
              <a:ext uri="{FF2B5EF4-FFF2-40B4-BE49-F238E27FC236}">
                <a16:creationId xmlns:a16="http://schemas.microsoft.com/office/drawing/2014/main" id="{0D50E36E-CEEB-7C0F-1B9D-FD53DACF139A}"/>
              </a:ext>
            </a:extLst>
          </p:cNvPr>
          <p:cNvSpPr/>
          <p:nvPr/>
        </p:nvSpPr>
        <p:spPr>
          <a:xfrm>
            <a:off x="-30480" y="3534828"/>
            <a:ext cx="7663434" cy="851395"/>
          </a:xfrm>
          <a:custGeom>
            <a:avLst/>
            <a:gdLst/>
            <a:ahLst/>
            <a:cxnLst/>
            <a:rect l="l" t="t" r="r" b="b"/>
            <a:pathLst>
              <a:path w="2677320" h="346098">
                <a:moveTo>
                  <a:pt x="0" y="0"/>
                </a:moveTo>
                <a:lnTo>
                  <a:pt x="2677320" y="0"/>
                </a:lnTo>
                <a:lnTo>
                  <a:pt x="2677320" y="346098"/>
                </a:lnTo>
                <a:lnTo>
                  <a:pt x="0" y="346098"/>
                </a:lnTo>
                <a:close/>
              </a:path>
            </a:pathLst>
          </a:custGeom>
          <a:solidFill>
            <a:srgbClr val="1E2848"/>
          </a:solidFill>
        </p:spPr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29F617DB-95A6-B3F8-25D8-83BEDB6A575B}"/>
              </a:ext>
            </a:extLst>
          </p:cNvPr>
          <p:cNvSpPr txBox="1"/>
          <p:nvPr/>
        </p:nvSpPr>
        <p:spPr>
          <a:xfrm>
            <a:off x="-30480" y="3347377"/>
            <a:ext cx="7663434" cy="10388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589"/>
              </a:lnSpc>
            </a:pPr>
            <a:endParaRPr>
              <a:solidFill>
                <a:prstClr val="black"/>
              </a:solidFill>
              <a:latin typeface="+mj-lt"/>
              <a:cs typeface="Poppins" panose="00000500000000000000" pitchFamily="2" charset="0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DBAAF584-EFBD-C661-D28E-F61F50420186}"/>
              </a:ext>
            </a:extLst>
          </p:cNvPr>
          <p:cNvSpPr txBox="1"/>
          <p:nvPr/>
        </p:nvSpPr>
        <p:spPr>
          <a:xfrm>
            <a:off x="594659" y="3542413"/>
            <a:ext cx="8610301" cy="68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3600" b="1" i="1" dirty="0" err="1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Ggf</a:t>
            </a:r>
            <a:r>
              <a:rPr lang="en-US" sz="3600" b="1" i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. Kosten des </a:t>
            </a:r>
            <a:r>
              <a:rPr lang="en-US" sz="3600" b="1" i="1" dirty="0" err="1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Angebots</a:t>
            </a:r>
            <a:endParaRPr lang="en-US" sz="3600" b="1" i="1" dirty="0">
              <a:solidFill>
                <a:srgbClr val="FFFFFF"/>
              </a:solidFill>
              <a:latin typeface="+mj-lt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F3599D17-2694-65DE-02C4-07133F74FA92}"/>
              </a:ext>
            </a:extLst>
          </p:cNvPr>
          <p:cNvSpPr txBox="1"/>
          <p:nvPr/>
        </p:nvSpPr>
        <p:spPr>
          <a:xfrm>
            <a:off x="9677699" y="5981700"/>
            <a:ext cx="8610301" cy="68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3600" b="1" i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Feature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7061CCAF-C13F-E709-CEFD-510756F3F023}"/>
              </a:ext>
            </a:extLst>
          </p:cNvPr>
          <p:cNvSpPr txBox="1"/>
          <p:nvPr/>
        </p:nvSpPr>
        <p:spPr>
          <a:xfrm>
            <a:off x="9677699" y="6666311"/>
            <a:ext cx="8610301" cy="68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3600" dirty="0" err="1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Ausführlichere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Beschreibung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39568E5B-AB1E-CDF2-198B-796ACCD6B3F1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4" name="TextBox 8">
            <a:extLst>
              <a:ext uri="{FF2B5EF4-FFF2-40B4-BE49-F238E27FC236}">
                <a16:creationId xmlns:a16="http://schemas.microsoft.com/office/drawing/2014/main" id="{2F500331-0807-CD87-E870-50CA5B494513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Fast Prototype Template #3</a:t>
            </a:r>
          </a:p>
        </p:txBody>
      </p:sp>
    </p:spTree>
    <p:extLst>
      <p:ext uri="{BB962C8B-B14F-4D97-AF65-F5344CB8AC3E}">
        <p14:creationId xmlns:p14="http://schemas.microsoft.com/office/powerpoint/2010/main" val="14517539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D7918-A411-036D-3240-4E3484FA9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4">
            <a:extLst>
              <a:ext uri="{FF2B5EF4-FFF2-40B4-BE49-F238E27FC236}">
                <a16:creationId xmlns:a16="http://schemas.microsoft.com/office/drawing/2014/main" id="{9CB4DB54-736D-A81E-CF80-3E729BAFABBD}"/>
              </a:ext>
            </a:extLst>
          </p:cNvPr>
          <p:cNvSpPr/>
          <p:nvPr/>
        </p:nvSpPr>
        <p:spPr>
          <a:xfrm>
            <a:off x="-96130" y="0"/>
            <a:ext cx="18384129" cy="10287000"/>
          </a:xfrm>
          <a:custGeom>
            <a:avLst/>
            <a:gdLst/>
            <a:ahLst/>
            <a:cxnLst/>
            <a:rect l="l" t="t" r="r" b="b"/>
            <a:pathLst>
              <a:path w="8290560" h="4663440">
                <a:moveTo>
                  <a:pt x="0" y="0"/>
                </a:moveTo>
                <a:lnTo>
                  <a:pt x="8290560" y="0"/>
                </a:lnTo>
                <a:lnTo>
                  <a:pt x="8290560" y="4663440"/>
                </a:lnTo>
                <a:lnTo>
                  <a:pt x="0" y="4663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F1A84AA3-19FB-201B-D024-9ACCAC7E546E}"/>
              </a:ext>
            </a:extLst>
          </p:cNvPr>
          <p:cNvSpPr/>
          <p:nvPr/>
        </p:nvSpPr>
        <p:spPr>
          <a:xfrm>
            <a:off x="-131300" y="549932"/>
            <a:ext cx="11079480" cy="1314092"/>
          </a:xfrm>
          <a:custGeom>
            <a:avLst/>
            <a:gdLst/>
            <a:ahLst/>
            <a:cxnLst/>
            <a:rect l="l" t="t" r="r" b="b"/>
            <a:pathLst>
              <a:path w="2677320" h="346098">
                <a:moveTo>
                  <a:pt x="0" y="0"/>
                </a:moveTo>
                <a:lnTo>
                  <a:pt x="2677320" y="0"/>
                </a:lnTo>
                <a:lnTo>
                  <a:pt x="2677320" y="346098"/>
                </a:lnTo>
                <a:lnTo>
                  <a:pt x="0" y="346098"/>
                </a:lnTo>
                <a:close/>
              </a:path>
            </a:pathLst>
          </a:custGeom>
          <a:solidFill>
            <a:srgbClr val="FFFF00">
              <a:alpha val="75000"/>
            </a:srgbClr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9593159-5DE6-1F98-DE60-622810EA2085}"/>
              </a:ext>
            </a:extLst>
          </p:cNvPr>
          <p:cNvSpPr/>
          <p:nvPr/>
        </p:nvSpPr>
        <p:spPr>
          <a:xfrm>
            <a:off x="-107852" y="2100043"/>
            <a:ext cx="7663434" cy="851395"/>
          </a:xfrm>
          <a:custGeom>
            <a:avLst/>
            <a:gdLst/>
            <a:ahLst/>
            <a:cxnLst/>
            <a:rect l="l" t="t" r="r" b="b"/>
            <a:pathLst>
              <a:path w="2677320" h="346098">
                <a:moveTo>
                  <a:pt x="0" y="0"/>
                </a:moveTo>
                <a:lnTo>
                  <a:pt x="2677320" y="0"/>
                </a:lnTo>
                <a:lnTo>
                  <a:pt x="2677320" y="346098"/>
                </a:lnTo>
                <a:lnTo>
                  <a:pt x="0" y="346098"/>
                </a:lnTo>
                <a:close/>
              </a:path>
            </a:pathLst>
          </a:custGeom>
          <a:solidFill>
            <a:schemeClr val="bg1">
              <a:alpha val="56000"/>
            </a:schemeClr>
          </a:solidFill>
        </p:spPr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FC60448C-A3DE-6367-47A8-365E54E4A08B}"/>
              </a:ext>
            </a:extLst>
          </p:cNvPr>
          <p:cNvSpPr txBox="1"/>
          <p:nvPr/>
        </p:nvSpPr>
        <p:spPr>
          <a:xfrm>
            <a:off x="324157" y="1005793"/>
            <a:ext cx="12953701" cy="82868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8000" b="1" dirty="0">
                <a:latin typeface="+mj-lt"/>
                <a:ea typeface="Montserrat Bold"/>
                <a:cs typeface="Montserrat Bold"/>
                <a:sym typeface="Montserrat Bold"/>
              </a:rPr>
              <a:t>Innovation- Companion</a:t>
            </a:r>
            <a:endParaRPr lang="en-US" sz="4800" b="1" dirty="0">
              <a:latin typeface="+mj-lt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83B2B428-22DB-0843-391F-2C6C86FE8C87}"/>
              </a:ext>
            </a:extLst>
          </p:cNvPr>
          <p:cNvSpPr txBox="1"/>
          <p:nvPr/>
        </p:nvSpPr>
        <p:spPr>
          <a:xfrm>
            <a:off x="324157" y="2152581"/>
            <a:ext cx="8610301" cy="68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3600" b="1" dirty="0">
                <a:latin typeface="+mj-lt"/>
                <a:ea typeface="Montserrat Bold"/>
                <a:cs typeface="Montserrat Bold"/>
                <a:sym typeface="Montserrat Bold"/>
              </a:rPr>
              <a:t>VENTURE BUILDING ZUM FESTPREIS</a:t>
            </a: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3C1DD209-35B8-FA71-090A-A3F261FB7473}"/>
              </a:ext>
            </a:extLst>
          </p:cNvPr>
          <p:cNvSpPr/>
          <p:nvPr/>
        </p:nvSpPr>
        <p:spPr>
          <a:xfrm>
            <a:off x="6509092" y="5524500"/>
            <a:ext cx="11079480" cy="4212568"/>
          </a:xfrm>
          <a:custGeom>
            <a:avLst/>
            <a:gdLst/>
            <a:ahLst/>
            <a:cxnLst/>
            <a:rect l="l" t="t" r="r" b="b"/>
            <a:pathLst>
              <a:path w="2677320" h="346098">
                <a:moveTo>
                  <a:pt x="0" y="0"/>
                </a:moveTo>
                <a:lnTo>
                  <a:pt x="2677320" y="0"/>
                </a:lnTo>
                <a:lnTo>
                  <a:pt x="2677320" y="346098"/>
                </a:lnTo>
                <a:lnTo>
                  <a:pt x="0" y="346098"/>
                </a:lnTo>
                <a:close/>
              </a:path>
            </a:pathLst>
          </a:custGeom>
          <a:solidFill>
            <a:srgbClr val="FFFF00">
              <a:alpha val="76000"/>
            </a:srgbClr>
          </a:solidFill>
        </p:spPr>
        <p:txBody>
          <a:bodyPr/>
          <a:lstStyle/>
          <a:p>
            <a:endParaRPr lang="de-DE" dirty="0">
              <a:latin typeface="+mj-lt"/>
            </a:endParaRPr>
          </a:p>
        </p:txBody>
      </p:sp>
      <p:sp>
        <p:nvSpPr>
          <p:cNvPr id="20" name="TextBox 12">
            <a:extLst>
              <a:ext uri="{FF2B5EF4-FFF2-40B4-BE49-F238E27FC236}">
                <a16:creationId xmlns:a16="http://schemas.microsoft.com/office/drawing/2014/main" id="{657ECA21-8101-A4D3-110E-50F802EC906E}"/>
              </a:ext>
            </a:extLst>
          </p:cNvPr>
          <p:cNvSpPr txBox="1"/>
          <p:nvPr/>
        </p:nvSpPr>
        <p:spPr>
          <a:xfrm>
            <a:off x="8978270" y="4694749"/>
            <a:ext cx="8610302" cy="502075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589"/>
              </a:lnSpc>
            </a:pPr>
            <a:endParaRPr>
              <a:solidFill>
                <a:prstClr val="black"/>
              </a:solidFill>
              <a:latin typeface="+mj-lt"/>
              <a:cs typeface="Poppins" panose="00000500000000000000" pitchFamily="2" charset="0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A3508886-B041-B948-9C1E-1F6069C73344}"/>
              </a:ext>
            </a:extLst>
          </p:cNvPr>
          <p:cNvSpPr txBox="1"/>
          <p:nvPr/>
        </p:nvSpPr>
        <p:spPr>
          <a:xfrm>
            <a:off x="-30480" y="3347377"/>
            <a:ext cx="6278880" cy="1038846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589"/>
              </a:lnSpc>
            </a:pPr>
            <a:endParaRPr>
              <a:solidFill>
                <a:prstClr val="black"/>
              </a:solidFill>
              <a:latin typeface="+mj-lt"/>
              <a:cs typeface="Poppins" panose="00000500000000000000" pitchFamily="2" charset="0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752B08BC-1F42-F2CC-1446-206331262320}"/>
              </a:ext>
            </a:extLst>
          </p:cNvPr>
          <p:cNvSpPr txBox="1"/>
          <p:nvPr/>
        </p:nvSpPr>
        <p:spPr>
          <a:xfrm>
            <a:off x="7001057" y="5881733"/>
            <a:ext cx="8610301" cy="684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3600" b="1" i="1" dirty="0">
                <a:latin typeface="+mj-lt"/>
                <a:ea typeface="Montserrat Bold"/>
                <a:cs typeface="Montserrat Bold"/>
                <a:sym typeface="Montserrat Bold"/>
              </a:rPr>
              <a:t>Innovation-as-a-Service Partner</a:t>
            </a: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87B8B681-5CC6-1593-4CF1-74996D4FFBFB}"/>
              </a:ext>
            </a:extLst>
          </p:cNvPr>
          <p:cNvSpPr txBox="1"/>
          <p:nvPr/>
        </p:nvSpPr>
        <p:spPr>
          <a:xfrm>
            <a:off x="7001057" y="6932725"/>
            <a:ext cx="1009555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de-DE" sz="3200" dirty="0">
                <a:latin typeface="+mj-lt"/>
                <a:ea typeface="Montserrat Bold"/>
                <a:cs typeface="Montserrat Bold"/>
                <a:sym typeface="Montserrat Bold"/>
              </a:rPr>
              <a:t>Beschleunigen Sie Ihr Innovationsmanagement, entlasten Sie Ihre Mitarbeitenden und verschaffen Sie Ihrem Unternehmen wieder einen klaren Wettbewerbsvorteil.</a:t>
            </a:r>
          </a:p>
          <a:p>
            <a:pPr algn="l"/>
            <a:r>
              <a:rPr lang="de-DE" sz="3200" b="1" dirty="0">
                <a:latin typeface="+mj-lt"/>
                <a:ea typeface="Montserrat Bold"/>
                <a:cs typeface="Montserrat Bold"/>
                <a:sym typeface="Montserrat Bold"/>
              </a:rPr>
              <a:t>Innovation Companion </a:t>
            </a:r>
            <a:r>
              <a:rPr lang="de-DE" sz="3200" dirty="0">
                <a:latin typeface="+mj-lt"/>
                <a:ea typeface="Montserrat Bold"/>
                <a:cs typeface="Montserrat Bold"/>
                <a:sym typeface="Montserrat Bold"/>
              </a:rPr>
              <a:t>unterstützt Sie umfassend – von der Ideenfindung bis zur erfolgreichen Markteinführung.</a:t>
            </a:r>
            <a:endParaRPr lang="en-US" sz="3200" dirty="0">
              <a:latin typeface="+mj-lt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0F0F6E56-C852-F0BC-AA1A-A5584A061DC6}"/>
              </a:ext>
            </a:extLst>
          </p:cNvPr>
          <p:cNvSpPr/>
          <p:nvPr/>
        </p:nvSpPr>
        <p:spPr>
          <a:xfrm>
            <a:off x="-159657" y="3314700"/>
            <a:ext cx="3817257" cy="1600200"/>
          </a:xfrm>
          <a:custGeom>
            <a:avLst/>
            <a:gdLst/>
            <a:ahLst/>
            <a:cxnLst/>
            <a:rect l="l" t="t" r="r" b="b"/>
            <a:pathLst>
              <a:path w="2677320" h="346098">
                <a:moveTo>
                  <a:pt x="0" y="0"/>
                </a:moveTo>
                <a:lnTo>
                  <a:pt x="2677320" y="0"/>
                </a:lnTo>
                <a:lnTo>
                  <a:pt x="2677320" y="346098"/>
                </a:lnTo>
                <a:lnTo>
                  <a:pt x="0" y="346098"/>
                </a:lnTo>
                <a:close/>
              </a:path>
            </a:pathLst>
          </a:custGeom>
          <a:solidFill>
            <a:schemeClr val="tx1">
              <a:alpha val="82000"/>
            </a:schemeClr>
          </a:solidFill>
        </p:spPr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8D63C77A-E0B0-D9DA-FEFC-825723A6B694}"/>
              </a:ext>
            </a:extLst>
          </p:cNvPr>
          <p:cNvSpPr txBox="1"/>
          <p:nvPr/>
        </p:nvSpPr>
        <p:spPr>
          <a:xfrm>
            <a:off x="228899" y="3326080"/>
            <a:ext cx="8610301" cy="1423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en-US" sz="3600" b="1" i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Nur 17.200 EUR </a:t>
            </a:r>
          </a:p>
          <a:p>
            <a:pPr algn="l">
              <a:lnSpc>
                <a:spcPts val="5760"/>
              </a:lnSpc>
            </a:pPr>
            <a:r>
              <a:rPr lang="en-US" sz="3600" b="1" i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pro Projekt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4D8BE07-4D28-0278-E691-651391855F92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C56D2B8-5539-03FC-5DF5-3B5170EDB978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Fast Prototype Template #3: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Beispiel</a:t>
            </a:r>
            <a:endParaRPr lang="en-US" sz="3600" dirty="0">
              <a:solidFill>
                <a:srgbClr val="FFFFFF"/>
              </a:solidFill>
              <a:latin typeface="+mj-lt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9400466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F79BE-7857-8E12-29AA-FA721E743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7DD899D-9543-D184-D488-BD188353EC30}"/>
              </a:ext>
            </a:extLst>
          </p:cNvPr>
          <p:cNvSpPr txBox="1"/>
          <p:nvPr/>
        </p:nvSpPr>
        <p:spPr>
          <a:xfrm>
            <a:off x="8723838" y="3114992"/>
            <a:ext cx="8539907" cy="233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9100" b="1" spc="409" dirty="0">
                <a:solidFill>
                  <a:schemeClr val="accent6">
                    <a:lumMod val="75000"/>
                  </a:schemeClr>
                </a:solidFill>
                <a:latin typeface="+mj-lt"/>
                <a:ea typeface="Roboto Condensed Bold"/>
                <a:cs typeface="Roboto Condensed Bold"/>
                <a:sym typeface="Roboto Condensed Bold"/>
              </a:rPr>
              <a:t>SLOGAN/VALUE PROPOSITION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7B01FEC-C198-F94D-7925-B39C73A91874}"/>
              </a:ext>
            </a:extLst>
          </p:cNvPr>
          <p:cNvSpPr txBox="1"/>
          <p:nvPr/>
        </p:nvSpPr>
        <p:spPr>
          <a:xfrm>
            <a:off x="8723838" y="8074062"/>
            <a:ext cx="8539907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4"/>
              </a:lnSpc>
            </a:pPr>
            <a:r>
              <a:rPr lang="en-US" sz="3299" spc="164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Webseite</a:t>
            </a:r>
            <a:r>
              <a:rPr lang="en-US" sz="3299" spc="164" dirty="0">
                <a:solidFill>
                  <a:schemeClr val="accent6">
                    <a:lumMod val="75000"/>
                  </a:schemeClr>
                </a:solidFill>
                <a:latin typeface="+mj-lt"/>
                <a:ea typeface="Roboto"/>
                <a:cs typeface="Roboto"/>
                <a:sym typeface="Roboto"/>
              </a:rPr>
              <a:t>/Preis/Name</a:t>
            </a: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97BF9875-9891-44A4-86B5-3B7EEB0EC23D}"/>
              </a:ext>
            </a:extLst>
          </p:cNvPr>
          <p:cNvSpPr/>
          <p:nvPr/>
        </p:nvSpPr>
        <p:spPr>
          <a:xfrm>
            <a:off x="8730156" y="1205891"/>
            <a:ext cx="8533590" cy="15331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9E5AD6B7-CBB0-9889-DE5F-D568AB04DC5D}"/>
              </a:ext>
            </a:extLst>
          </p:cNvPr>
          <p:cNvSpPr txBox="1"/>
          <p:nvPr/>
        </p:nvSpPr>
        <p:spPr>
          <a:xfrm>
            <a:off x="9144000" y="1599675"/>
            <a:ext cx="7943007" cy="66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899" b="1" spc="428" dirty="0" err="1">
                <a:solidFill>
                  <a:srgbClr val="F4EAD2"/>
                </a:solidFill>
                <a:latin typeface="+mj-lt"/>
                <a:ea typeface="Roboto"/>
                <a:cs typeface="Roboto"/>
                <a:sym typeface="Roboto"/>
              </a:rPr>
              <a:t>Leistung</a:t>
            </a:r>
            <a:r>
              <a:rPr lang="en-US" sz="3899" b="1" spc="428" dirty="0">
                <a:solidFill>
                  <a:srgbClr val="F4EAD2"/>
                </a:solidFill>
                <a:latin typeface="+mj-lt"/>
                <a:ea typeface="Roboto"/>
                <a:cs typeface="Roboto"/>
                <a:sym typeface="Roboto"/>
              </a:rPr>
              <a:t>/</a:t>
            </a:r>
            <a:r>
              <a:rPr lang="en-US" sz="3899" b="1" spc="428" dirty="0" err="1">
                <a:solidFill>
                  <a:srgbClr val="F4EAD2"/>
                </a:solidFill>
                <a:latin typeface="+mj-lt"/>
                <a:ea typeface="Roboto"/>
                <a:cs typeface="Roboto"/>
                <a:sym typeface="Roboto"/>
              </a:rPr>
              <a:t>Angebot</a:t>
            </a:r>
            <a:endParaRPr lang="en-US" sz="3899" b="1" spc="428" dirty="0">
              <a:solidFill>
                <a:srgbClr val="F4EAD2"/>
              </a:solidFill>
              <a:latin typeface="+mj-lt"/>
              <a:ea typeface="Roboto"/>
              <a:cs typeface="Roboto"/>
              <a:sym typeface="Roboto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7D7DAFF-6B3B-83C9-08FA-461CBB2D55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6" r="2034"/>
          <a:stretch/>
        </p:blipFill>
        <p:spPr>
          <a:xfrm>
            <a:off x="0" y="-38100"/>
            <a:ext cx="7714408" cy="10325100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B703FFDB-8B74-EC19-50D9-D64392D45666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8F082F60-B355-2A85-7BBF-3C25AAF52A51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Fast Prototype Template #4</a:t>
            </a:r>
            <a:endParaRPr lang="en-US" sz="3600" dirty="0">
              <a:solidFill>
                <a:srgbClr val="FFFFFF"/>
              </a:solidFill>
              <a:latin typeface="+mj-lt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821949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23838" y="3114992"/>
            <a:ext cx="8539907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de-DE" sz="6600" b="1" spc="409" dirty="0">
                <a:solidFill>
                  <a:schemeClr val="accent6">
                    <a:lumMod val="75000"/>
                  </a:schemeClr>
                </a:solidFill>
                <a:latin typeface="+mj-lt"/>
                <a:ea typeface="Roboto Condensed Bold"/>
                <a:cs typeface="Roboto Condensed Bold"/>
                <a:sym typeface="Roboto Condensed Bold"/>
              </a:rPr>
              <a:t>IDENTIFIZIEREN SIE IHRE STÄRKEN &amp; POTENZIALE IM INNOVATIONS-MANAGEMENT</a:t>
            </a:r>
            <a:endParaRPr lang="en-US" sz="6600" b="1" spc="409" dirty="0">
              <a:solidFill>
                <a:schemeClr val="accent6">
                  <a:lumMod val="75000"/>
                </a:schemeClr>
              </a:solidFill>
              <a:latin typeface="+mj-lt"/>
              <a:ea typeface="Roboto Condensed Bold"/>
              <a:cs typeface="Roboto Condensed Bold"/>
              <a:sym typeface="Roboto Condensed Bold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8723837" y="8710405"/>
            <a:ext cx="8539907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84"/>
              </a:lnSpc>
            </a:pPr>
            <a:r>
              <a:rPr lang="en-US" sz="3299" spc="164" dirty="0">
                <a:solidFill>
                  <a:schemeClr val="accent6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Innovation-Companion.de</a:t>
            </a:r>
          </a:p>
        </p:txBody>
      </p:sp>
      <p:sp>
        <p:nvSpPr>
          <p:cNvPr id="4" name="AutoShape 4"/>
          <p:cNvSpPr/>
          <p:nvPr/>
        </p:nvSpPr>
        <p:spPr>
          <a:xfrm>
            <a:off x="8730156" y="1205891"/>
            <a:ext cx="8533590" cy="153319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sp>
      <p:sp>
        <p:nvSpPr>
          <p:cNvPr id="5" name="TextBox 5"/>
          <p:cNvSpPr txBox="1"/>
          <p:nvPr/>
        </p:nvSpPr>
        <p:spPr>
          <a:xfrm>
            <a:off x="9022286" y="1645474"/>
            <a:ext cx="7943007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3899" b="1" spc="428" dirty="0">
                <a:solidFill>
                  <a:srgbClr val="F4EAD2"/>
                </a:solidFill>
                <a:latin typeface="Roboto"/>
                <a:ea typeface="Roboto"/>
                <a:cs typeface="Roboto"/>
                <a:sym typeface="Roboto"/>
              </a:rPr>
              <a:t>Gratis Innovation-Check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6DC6BB8-B046-8DDC-7F2C-8E5478490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6" r="2034"/>
          <a:stretch/>
        </p:blipFill>
        <p:spPr>
          <a:xfrm>
            <a:off x="0" y="-38100"/>
            <a:ext cx="7714408" cy="10325100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8BAD66C8-41BB-2AA3-E677-5FB6D1BDED9D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74173B35-E85C-E5C5-7AB9-A11458B1F8E6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Fast Prototype Template #4: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Beispiel</a:t>
            </a:r>
            <a:endParaRPr lang="en-US" sz="3600" dirty="0">
              <a:solidFill>
                <a:srgbClr val="FFFFFF"/>
              </a:solidFill>
              <a:latin typeface="+mj-lt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5">
            <a:extLst>
              <a:ext uri="{FF2B5EF4-FFF2-40B4-BE49-F238E27FC236}">
                <a16:creationId xmlns:a16="http://schemas.microsoft.com/office/drawing/2014/main" id="{BFC755AB-29B3-6964-FDFD-FDAFD987D128}"/>
              </a:ext>
            </a:extLst>
          </p:cNvPr>
          <p:cNvSpPr/>
          <p:nvPr/>
        </p:nvSpPr>
        <p:spPr>
          <a:xfrm>
            <a:off x="4000500" y="1430033"/>
            <a:ext cx="10301954" cy="7627822"/>
          </a:xfrm>
          <a:custGeom>
            <a:avLst/>
            <a:gdLst/>
            <a:ahLst/>
            <a:cxnLst/>
            <a:rect l="l" t="t" r="r" b="b"/>
            <a:pathLst>
              <a:path w="5010411" h="4114800">
                <a:moveTo>
                  <a:pt x="0" y="0"/>
                </a:moveTo>
                <a:lnTo>
                  <a:pt x="5010411" y="0"/>
                </a:lnTo>
                <a:lnTo>
                  <a:pt x="50104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grpSp>
        <p:nvGrpSpPr>
          <p:cNvPr id="3" name="Group 3"/>
          <p:cNvGrpSpPr/>
          <p:nvPr/>
        </p:nvGrpSpPr>
        <p:grpSpPr>
          <a:xfrm>
            <a:off x="3994637" y="553845"/>
            <a:ext cx="10307817" cy="9380198"/>
            <a:chOff x="0" y="0"/>
            <a:chExt cx="3385435" cy="296038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85435" cy="2960381"/>
            </a:xfrm>
            <a:custGeom>
              <a:avLst/>
              <a:gdLst/>
              <a:ahLst/>
              <a:cxnLst/>
              <a:rect l="l" t="t" r="r" b="b"/>
              <a:pathLst>
                <a:path w="3385435" h="2960381">
                  <a:moveTo>
                    <a:pt x="0" y="0"/>
                  </a:moveTo>
                  <a:lnTo>
                    <a:pt x="3385435" y="0"/>
                  </a:lnTo>
                  <a:lnTo>
                    <a:pt x="3385435" y="2960381"/>
                  </a:lnTo>
                  <a:lnTo>
                    <a:pt x="0" y="2960381"/>
                  </a:lnTo>
                  <a:close/>
                </a:path>
              </a:pathLst>
            </a:custGeom>
            <a:solidFill>
              <a:srgbClr val="1E2848">
                <a:alpha val="6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3385435" cy="2969906"/>
            </a:xfrm>
            <a:prstGeom prst="rect">
              <a:avLst/>
            </a:prstGeom>
          </p:spPr>
          <p:txBody>
            <a:bodyPr lIns="28575" tIns="28575" rIns="28575" bIns="28575" rtlCol="0" anchor="ctr"/>
            <a:lstStyle/>
            <a:p>
              <a:pPr algn="ctr">
                <a:lnSpc>
                  <a:spcPts val="1496"/>
                </a:lnSpc>
              </a:pPr>
              <a:endParaRPr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000500" y="9057855"/>
            <a:ext cx="10287000" cy="1229146"/>
            <a:chOff x="0" y="0"/>
            <a:chExt cx="3075704" cy="4162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075704" cy="416243"/>
            </a:xfrm>
            <a:custGeom>
              <a:avLst/>
              <a:gdLst/>
              <a:ahLst/>
              <a:cxnLst/>
              <a:rect l="l" t="t" r="r" b="b"/>
              <a:pathLst>
                <a:path w="3075704" h="416243">
                  <a:moveTo>
                    <a:pt x="0" y="0"/>
                  </a:moveTo>
                  <a:lnTo>
                    <a:pt x="3075704" y="0"/>
                  </a:lnTo>
                  <a:lnTo>
                    <a:pt x="3075704" y="416243"/>
                  </a:lnTo>
                  <a:lnTo>
                    <a:pt x="0" y="416243"/>
                  </a:lnTo>
                  <a:close/>
                </a:path>
              </a:pathLst>
            </a:custGeom>
            <a:solidFill>
              <a:srgbClr val="1E284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9525"/>
              <a:ext cx="3075704" cy="425768"/>
            </a:xfrm>
            <a:prstGeom prst="rect">
              <a:avLst/>
            </a:prstGeom>
          </p:spPr>
          <p:txBody>
            <a:bodyPr lIns="28575" tIns="28575" rIns="28575" bIns="28575" rtlCol="0" anchor="ctr"/>
            <a:lstStyle/>
            <a:p>
              <a:pPr algn="ctr">
                <a:lnSpc>
                  <a:spcPts val="1496"/>
                </a:lnSpc>
              </a:pPr>
              <a:endParaRPr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000500" y="0"/>
            <a:ext cx="10287001" cy="1457790"/>
            <a:chOff x="0" y="0"/>
            <a:chExt cx="3269993" cy="42830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269993" cy="428301"/>
            </a:xfrm>
            <a:custGeom>
              <a:avLst/>
              <a:gdLst/>
              <a:ahLst/>
              <a:cxnLst/>
              <a:rect l="l" t="t" r="r" b="b"/>
              <a:pathLst>
                <a:path w="3269993" h="428301">
                  <a:moveTo>
                    <a:pt x="0" y="0"/>
                  </a:moveTo>
                  <a:lnTo>
                    <a:pt x="3269993" y="0"/>
                  </a:lnTo>
                  <a:lnTo>
                    <a:pt x="3269993" y="428301"/>
                  </a:lnTo>
                  <a:lnTo>
                    <a:pt x="0" y="428301"/>
                  </a:lnTo>
                  <a:close/>
                </a:path>
              </a:pathLst>
            </a:custGeom>
            <a:solidFill>
              <a:srgbClr val="1E284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9525"/>
              <a:ext cx="3269993" cy="437826"/>
            </a:xfrm>
            <a:prstGeom prst="rect">
              <a:avLst/>
            </a:prstGeom>
          </p:spPr>
          <p:txBody>
            <a:bodyPr lIns="28575" tIns="28575" rIns="28575" bIns="28575" rtlCol="0" anchor="ctr"/>
            <a:lstStyle/>
            <a:p>
              <a:pPr algn="ctr">
                <a:lnSpc>
                  <a:spcPts val="1496"/>
                </a:lnSpc>
              </a:pPr>
              <a:endParaRPr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6018815" y="9291543"/>
            <a:ext cx="6178087" cy="710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8"/>
              </a:lnSpc>
            </a:pPr>
            <a:r>
              <a:rPr lang="en-US" sz="4213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Montserrat Classic"/>
              </a:rPr>
              <a:t>www.eisenhower-journal.de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74654" y="2175096"/>
            <a:ext cx="8549672" cy="1121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13"/>
              </a:lnSpc>
            </a:pPr>
            <a:r>
              <a:rPr lang="en-US" sz="9556" b="1" spc="-150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Bebas Neue"/>
              </a:rPr>
              <a:t>BENEFIT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705991" y="241197"/>
            <a:ext cx="10287000" cy="97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8"/>
              </a:lnSpc>
            </a:pPr>
            <a:r>
              <a:rPr lang="en-US" sz="5799" b="1" spc="300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Montserrat Classic"/>
              </a:rPr>
              <a:t>FÜR ZIELGRUPPE</a:t>
            </a: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21BB17A6-71D9-257D-7D00-64588E2C0C52}"/>
              </a:ext>
            </a:extLst>
          </p:cNvPr>
          <p:cNvSpPr/>
          <p:nvPr/>
        </p:nvSpPr>
        <p:spPr>
          <a:xfrm>
            <a:off x="7394331" y="4086358"/>
            <a:ext cx="3427053" cy="2584127"/>
          </a:xfrm>
          <a:custGeom>
            <a:avLst/>
            <a:gdLst/>
            <a:ahLst/>
            <a:cxnLst/>
            <a:rect l="l" t="t" r="r" b="b"/>
            <a:pathLst>
              <a:path w="5010411" h="4114800">
                <a:moveTo>
                  <a:pt x="0" y="0"/>
                </a:moveTo>
                <a:lnTo>
                  <a:pt x="5010411" y="0"/>
                </a:lnTo>
                <a:lnTo>
                  <a:pt x="50104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25" name="TextBox 19">
            <a:extLst>
              <a:ext uri="{FF2B5EF4-FFF2-40B4-BE49-F238E27FC236}">
                <a16:creationId xmlns:a16="http://schemas.microsoft.com/office/drawing/2014/main" id="{8EA9D2B0-2F78-2E8D-4489-DCC4B305B4A0}"/>
              </a:ext>
            </a:extLst>
          </p:cNvPr>
          <p:cNvSpPr txBox="1"/>
          <p:nvPr/>
        </p:nvSpPr>
        <p:spPr>
          <a:xfrm>
            <a:off x="4833021" y="6969350"/>
            <a:ext cx="8549672" cy="981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13"/>
              </a:lnSpc>
            </a:pPr>
            <a:r>
              <a:rPr lang="en-US" sz="5400" b="1" i="1" spc="-150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Bebas Neue"/>
              </a:rPr>
              <a:t>Feature </a:t>
            </a:r>
            <a:r>
              <a:rPr lang="en-US" sz="5400" b="1" i="1" spc="-150" dirty="0" err="1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Bebas Neue"/>
              </a:rPr>
              <a:t>oder</a:t>
            </a:r>
            <a:r>
              <a:rPr lang="en-US" sz="5400" b="1" i="1" spc="-150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Bebas Neue"/>
              </a:rPr>
              <a:t> </a:t>
            </a:r>
            <a:r>
              <a:rPr lang="en-US" sz="5400" b="1" i="1" spc="-150" dirty="0" err="1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Bebas Neue"/>
              </a:rPr>
              <a:t>Produktbild</a:t>
            </a:r>
            <a:endParaRPr lang="en-US" sz="5400" b="1" i="1" spc="-150" dirty="0">
              <a:solidFill>
                <a:srgbClr val="FFFFFF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  <a:sym typeface="Bebas Neue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009ADDB0-83C3-A004-748B-33B34C02C264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DECB6A7C-2FF3-406F-C54D-7D4B68F16308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Fast Prototype Template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A509A-42F6-E656-E89C-8EB578395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87A555A-C416-61B5-2D57-9FD9B0CFC638}"/>
              </a:ext>
            </a:extLst>
          </p:cNvPr>
          <p:cNvSpPr/>
          <p:nvPr/>
        </p:nvSpPr>
        <p:spPr>
          <a:xfrm>
            <a:off x="40005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735" r="-30736" b="-2043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60E7DF7B-6895-62C7-B4F3-5B1E23742F20}"/>
              </a:ext>
            </a:extLst>
          </p:cNvPr>
          <p:cNvGrpSpPr/>
          <p:nvPr/>
        </p:nvGrpSpPr>
        <p:grpSpPr>
          <a:xfrm>
            <a:off x="4000501" y="0"/>
            <a:ext cx="10377811" cy="9380198"/>
            <a:chOff x="0" y="0"/>
            <a:chExt cx="3385435" cy="2960381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10453B68-24B4-34E6-C86A-C2B7B7E035DE}"/>
                </a:ext>
              </a:extLst>
            </p:cNvPr>
            <p:cNvSpPr/>
            <p:nvPr/>
          </p:nvSpPr>
          <p:spPr>
            <a:xfrm>
              <a:off x="0" y="0"/>
              <a:ext cx="3385435" cy="2960381"/>
            </a:xfrm>
            <a:custGeom>
              <a:avLst/>
              <a:gdLst/>
              <a:ahLst/>
              <a:cxnLst/>
              <a:rect l="l" t="t" r="r" b="b"/>
              <a:pathLst>
                <a:path w="3385435" h="2960381">
                  <a:moveTo>
                    <a:pt x="0" y="0"/>
                  </a:moveTo>
                  <a:lnTo>
                    <a:pt x="3385435" y="0"/>
                  </a:lnTo>
                  <a:lnTo>
                    <a:pt x="3385435" y="2960381"/>
                  </a:lnTo>
                  <a:lnTo>
                    <a:pt x="0" y="2960381"/>
                  </a:lnTo>
                  <a:close/>
                </a:path>
              </a:pathLst>
            </a:custGeom>
            <a:solidFill>
              <a:srgbClr val="1E2848">
                <a:alpha val="60000"/>
              </a:srgbClr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B005F77-2B36-C24C-FD7D-54371AAE9A30}"/>
                </a:ext>
              </a:extLst>
            </p:cNvPr>
            <p:cNvSpPr txBox="1"/>
            <p:nvPr/>
          </p:nvSpPr>
          <p:spPr>
            <a:xfrm>
              <a:off x="0" y="-9525"/>
              <a:ext cx="3385435" cy="2969906"/>
            </a:xfrm>
            <a:prstGeom prst="rect">
              <a:avLst/>
            </a:prstGeom>
          </p:spPr>
          <p:txBody>
            <a:bodyPr lIns="28575" tIns="28575" rIns="28575" bIns="28575" rtlCol="0" anchor="ctr"/>
            <a:lstStyle/>
            <a:p>
              <a:pPr algn="ctr">
                <a:lnSpc>
                  <a:spcPts val="1496"/>
                </a:lnSpc>
              </a:pPr>
              <a:endParaRPr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2" name="Grafik 21">
            <a:extLst>
              <a:ext uri="{FF2B5EF4-FFF2-40B4-BE49-F238E27FC236}">
                <a16:creationId xmlns:a16="http://schemas.microsoft.com/office/drawing/2014/main" id="{2E58594D-A5B1-B649-26F0-62430164C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9821"/>
          <a:stretch/>
        </p:blipFill>
        <p:spPr>
          <a:xfrm>
            <a:off x="8276965" y="3873606"/>
            <a:ext cx="6543588" cy="6281577"/>
          </a:xfrm>
          <a:prstGeom prst="rect">
            <a:avLst/>
          </a:prstGeom>
        </p:spPr>
      </p:pic>
      <p:grpSp>
        <p:nvGrpSpPr>
          <p:cNvPr id="11" name="Group 11">
            <a:extLst>
              <a:ext uri="{FF2B5EF4-FFF2-40B4-BE49-F238E27FC236}">
                <a16:creationId xmlns:a16="http://schemas.microsoft.com/office/drawing/2014/main" id="{BA46D7BE-98F0-8705-0A7E-F7B30512E650}"/>
              </a:ext>
            </a:extLst>
          </p:cNvPr>
          <p:cNvGrpSpPr/>
          <p:nvPr/>
        </p:nvGrpSpPr>
        <p:grpSpPr>
          <a:xfrm>
            <a:off x="4000500" y="9057855"/>
            <a:ext cx="10287000" cy="1229146"/>
            <a:chOff x="0" y="0"/>
            <a:chExt cx="3075704" cy="416243"/>
          </a:xfrm>
        </p:grpSpPr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2531D0C-2DEB-75B0-7C72-D8EDF584404C}"/>
                </a:ext>
              </a:extLst>
            </p:cNvPr>
            <p:cNvSpPr/>
            <p:nvPr/>
          </p:nvSpPr>
          <p:spPr>
            <a:xfrm>
              <a:off x="0" y="0"/>
              <a:ext cx="3075704" cy="416243"/>
            </a:xfrm>
            <a:custGeom>
              <a:avLst/>
              <a:gdLst/>
              <a:ahLst/>
              <a:cxnLst/>
              <a:rect l="l" t="t" r="r" b="b"/>
              <a:pathLst>
                <a:path w="3075704" h="416243">
                  <a:moveTo>
                    <a:pt x="0" y="0"/>
                  </a:moveTo>
                  <a:lnTo>
                    <a:pt x="3075704" y="0"/>
                  </a:lnTo>
                  <a:lnTo>
                    <a:pt x="3075704" y="416243"/>
                  </a:lnTo>
                  <a:lnTo>
                    <a:pt x="0" y="416243"/>
                  </a:lnTo>
                  <a:close/>
                </a:path>
              </a:pathLst>
            </a:custGeom>
            <a:solidFill>
              <a:srgbClr val="1E2848"/>
            </a:solidFill>
          </p:spPr>
        </p:sp>
        <p:sp>
          <p:nvSpPr>
            <p:cNvPr id="13" name="TextBox 13">
              <a:extLst>
                <a:ext uri="{FF2B5EF4-FFF2-40B4-BE49-F238E27FC236}">
                  <a16:creationId xmlns:a16="http://schemas.microsoft.com/office/drawing/2014/main" id="{FFEF236D-501B-18CA-931E-93BBA15E5609}"/>
                </a:ext>
              </a:extLst>
            </p:cNvPr>
            <p:cNvSpPr txBox="1"/>
            <p:nvPr/>
          </p:nvSpPr>
          <p:spPr>
            <a:xfrm>
              <a:off x="0" y="-9525"/>
              <a:ext cx="3075704" cy="425768"/>
            </a:xfrm>
            <a:prstGeom prst="rect">
              <a:avLst/>
            </a:prstGeom>
          </p:spPr>
          <p:txBody>
            <a:bodyPr lIns="28575" tIns="28575" rIns="28575" bIns="28575" rtlCol="0" anchor="ctr"/>
            <a:lstStyle/>
            <a:p>
              <a:pPr algn="ctr">
                <a:lnSpc>
                  <a:spcPts val="1496"/>
                </a:lnSpc>
              </a:pPr>
              <a:endParaRPr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E3ADE9C9-3D2F-ACC8-AC30-5AED59E1C3CB}"/>
              </a:ext>
            </a:extLst>
          </p:cNvPr>
          <p:cNvGrpSpPr/>
          <p:nvPr/>
        </p:nvGrpSpPr>
        <p:grpSpPr>
          <a:xfrm>
            <a:off x="4000500" y="0"/>
            <a:ext cx="10287001" cy="1457790"/>
            <a:chOff x="0" y="0"/>
            <a:chExt cx="3269993" cy="428301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9AB032F-CDA3-F85A-4CED-1A0E66837F63}"/>
                </a:ext>
              </a:extLst>
            </p:cNvPr>
            <p:cNvSpPr/>
            <p:nvPr/>
          </p:nvSpPr>
          <p:spPr>
            <a:xfrm>
              <a:off x="0" y="0"/>
              <a:ext cx="3269993" cy="428301"/>
            </a:xfrm>
            <a:custGeom>
              <a:avLst/>
              <a:gdLst/>
              <a:ahLst/>
              <a:cxnLst/>
              <a:rect l="l" t="t" r="r" b="b"/>
              <a:pathLst>
                <a:path w="3269993" h="428301">
                  <a:moveTo>
                    <a:pt x="0" y="0"/>
                  </a:moveTo>
                  <a:lnTo>
                    <a:pt x="3269993" y="0"/>
                  </a:lnTo>
                  <a:lnTo>
                    <a:pt x="3269993" y="428301"/>
                  </a:lnTo>
                  <a:lnTo>
                    <a:pt x="0" y="428301"/>
                  </a:lnTo>
                  <a:close/>
                </a:path>
              </a:pathLst>
            </a:custGeom>
            <a:solidFill>
              <a:srgbClr val="1E2848"/>
            </a:solidFill>
          </p:spPr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E22A7A2C-7606-C36E-CA9E-040C25528511}"/>
                </a:ext>
              </a:extLst>
            </p:cNvPr>
            <p:cNvSpPr txBox="1"/>
            <p:nvPr/>
          </p:nvSpPr>
          <p:spPr>
            <a:xfrm>
              <a:off x="0" y="-9525"/>
              <a:ext cx="3269993" cy="437826"/>
            </a:xfrm>
            <a:prstGeom prst="rect">
              <a:avLst/>
            </a:prstGeom>
          </p:spPr>
          <p:txBody>
            <a:bodyPr lIns="28575" tIns="28575" rIns="28575" bIns="28575" rtlCol="0" anchor="ctr"/>
            <a:lstStyle/>
            <a:p>
              <a:pPr algn="ctr">
                <a:lnSpc>
                  <a:spcPts val="1496"/>
                </a:lnSpc>
              </a:pPr>
              <a:endParaRPr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Freeform 17">
            <a:extLst>
              <a:ext uri="{FF2B5EF4-FFF2-40B4-BE49-F238E27FC236}">
                <a16:creationId xmlns:a16="http://schemas.microsoft.com/office/drawing/2014/main" id="{96A76282-66B0-1A7A-A824-EC24648078B8}"/>
              </a:ext>
            </a:extLst>
          </p:cNvPr>
          <p:cNvSpPr/>
          <p:nvPr/>
        </p:nvSpPr>
        <p:spPr>
          <a:xfrm>
            <a:off x="4735562" y="4680046"/>
            <a:ext cx="3010492" cy="4040929"/>
          </a:xfrm>
          <a:custGeom>
            <a:avLst/>
            <a:gdLst/>
            <a:ahLst/>
            <a:cxnLst/>
            <a:rect l="l" t="t" r="r" b="b"/>
            <a:pathLst>
              <a:path w="3010492" h="4040929">
                <a:moveTo>
                  <a:pt x="0" y="0"/>
                </a:moveTo>
                <a:lnTo>
                  <a:pt x="3010492" y="0"/>
                </a:lnTo>
                <a:lnTo>
                  <a:pt x="3010492" y="4040929"/>
                </a:lnTo>
                <a:lnTo>
                  <a:pt x="0" y="40409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0796DF3A-3302-C808-B78F-AEEDBCFEDE5D}"/>
              </a:ext>
            </a:extLst>
          </p:cNvPr>
          <p:cNvSpPr txBox="1"/>
          <p:nvPr/>
        </p:nvSpPr>
        <p:spPr>
          <a:xfrm>
            <a:off x="6018815" y="9291543"/>
            <a:ext cx="6178087" cy="710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8"/>
              </a:lnSpc>
            </a:pPr>
            <a:r>
              <a:rPr lang="en-US" sz="4213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Montserrat Classic"/>
              </a:rPr>
              <a:t>www.eisenhower-journal.de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F439EFE7-76E6-3FF6-85EB-3AA0854F61A6}"/>
              </a:ext>
            </a:extLst>
          </p:cNvPr>
          <p:cNvSpPr txBox="1"/>
          <p:nvPr/>
        </p:nvSpPr>
        <p:spPr>
          <a:xfrm>
            <a:off x="4574655" y="1896179"/>
            <a:ext cx="8549672" cy="2186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13"/>
              </a:lnSpc>
            </a:pPr>
            <a:r>
              <a:rPr lang="en-US" sz="9556" b="1" spc="-150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Bebas Neue"/>
              </a:rPr>
              <a:t>ZIELE SCHNELLER ERREICHEN</a:t>
            </a:r>
          </a:p>
        </p:txBody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08F45C0E-6134-9C2D-116E-33E2AD34B4E0}"/>
              </a:ext>
            </a:extLst>
          </p:cNvPr>
          <p:cNvSpPr txBox="1"/>
          <p:nvPr/>
        </p:nvSpPr>
        <p:spPr>
          <a:xfrm>
            <a:off x="3705991" y="241197"/>
            <a:ext cx="10287000" cy="97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8"/>
              </a:lnSpc>
            </a:pPr>
            <a:r>
              <a:rPr lang="en-US" sz="5799" b="1" spc="300" dirty="0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Montserrat Classic"/>
              </a:rPr>
              <a:t>FÜR FÜHRUNGSKRÄFTE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0DD454E9-C665-6007-C5D9-450D223E67DD}"/>
              </a:ext>
            </a:extLst>
          </p:cNvPr>
          <p:cNvSpPr txBox="1"/>
          <p:nvPr/>
        </p:nvSpPr>
        <p:spPr>
          <a:xfrm>
            <a:off x="2878316" y="6127846"/>
            <a:ext cx="11201314" cy="1838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36"/>
              </a:lnSpc>
            </a:pPr>
            <a:r>
              <a:rPr lang="en-US" sz="15674" spc="266">
                <a:solidFill>
                  <a:srgbClr val="FFFFFF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  <a:sym typeface="Bebas Neue"/>
              </a:rPr>
              <a:t>+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4E40315-B175-E5DD-02AB-6C7AE5A1C99A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1BC0AA45-36F6-614A-4EFF-38ADC21EFA49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Fast Prototype Template #5: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Beispiel</a:t>
            </a:r>
            <a:endParaRPr lang="en-US" sz="3600" dirty="0">
              <a:solidFill>
                <a:srgbClr val="FFFFFF"/>
              </a:solidFill>
              <a:latin typeface="+mj-lt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018296641"/>
      </p:ext>
    </p:extLst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ldTgt/>
                </p:tgtEl>
              </p:cBhvr>
            </p:cmd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FA910B-F90B-B9EE-1C7F-942FA6F5B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33C4684-DA9A-9DEF-1B74-56875EFAC570}"/>
              </a:ext>
            </a:extLst>
          </p:cNvPr>
          <p:cNvSpPr/>
          <p:nvPr/>
        </p:nvSpPr>
        <p:spPr>
          <a:xfrm>
            <a:off x="40005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888" r="-3888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58FB22B-8C3B-278A-10DE-028B0DA43E3D}"/>
              </a:ext>
            </a:extLst>
          </p:cNvPr>
          <p:cNvGrpSpPr/>
          <p:nvPr/>
        </p:nvGrpSpPr>
        <p:grpSpPr>
          <a:xfrm>
            <a:off x="7446684" y="9070440"/>
            <a:ext cx="4330762" cy="779673"/>
            <a:chOff x="0" y="0"/>
            <a:chExt cx="2257385" cy="4064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CA1E1C-5D20-D1EF-2162-122AF0CCF4E0}"/>
                </a:ext>
              </a:extLst>
            </p:cNvPr>
            <p:cNvSpPr/>
            <p:nvPr/>
          </p:nvSpPr>
          <p:spPr>
            <a:xfrm>
              <a:off x="0" y="0"/>
              <a:ext cx="2257385" cy="406400"/>
            </a:xfrm>
            <a:custGeom>
              <a:avLst/>
              <a:gdLst/>
              <a:ahLst/>
              <a:cxnLst/>
              <a:rect l="l" t="t" r="r" b="b"/>
              <a:pathLst>
                <a:path w="2257385" h="406400">
                  <a:moveTo>
                    <a:pt x="2054185" y="0"/>
                  </a:moveTo>
                  <a:cubicBezTo>
                    <a:pt x="2166410" y="0"/>
                    <a:pt x="2257385" y="90976"/>
                    <a:pt x="2257385" y="203200"/>
                  </a:cubicBezTo>
                  <a:cubicBezTo>
                    <a:pt x="2257385" y="315424"/>
                    <a:pt x="2166410" y="406400"/>
                    <a:pt x="20541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D75D6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DCC454D-329D-E1AD-A9D3-8E82C30C780F}"/>
                </a:ext>
              </a:extLst>
            </p:cNvPr>
            <p:cNvSpPr txBox="1"/>
            <p:nvPr/>
          </p:nvSpPr>
          <p:spPr>
            <a:xfrm>
              <a:off x="0" y="-76200"/>
              <a:ext cx="2257385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>
                <a:solidFill>
                  <a:prstClr val="black"/>
                </a:solidFill>
                <a:latin typeface="+mj-lt"/>
                <a:cs typeface="Poppins" panose="00000500000000000000" pitchFamily="2" charset="0"/>
              </a:endParaRPr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B76700BB-6530-7DC3-7282-93308879F8CF}"/>
              </a:ext>
            </a:extLst>
          </p:cNvPr>
          <p:cNvGrpSpPr/>
          <p:nvPr/>
        </p:nvGrpSpPr>
        <p:grpSpPr>
          <a:xfrm>
            <a:off x="4000500" y="6065502"/>
            <a:ext cx="6734606" cy="2290563"/>
            <a:chOff x="0" y="0"/>
            <a:chExt cx="2271412" cy="603276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8ABE3934-2E67-2BE2-E097-77A939CA9798}"/>
                </a:ext>
              </a:extLst>
            </p:cNvPr>
            <p:cNvSpPr/>
            <p:nvPr/>
          </p:nvSpPr>
          <p:spPr>
            <a:xfrm>
              <a:off x="0" y="0"/>
              <a:ext cx="2271412" cy="603276"/>
            </a:xfrm>
            <a:custGeom>
              <a:avLst/>
              <a:gdLst/>
              <a:ahLst/>
              <a:cxnLst/>
              <a:rect l="l" t="t" r="r" b="b"/>
              <a:pathLst>
                <a:path w="2271412" h="603276">
                  <a:moveTo>
                    <a:pt x="0" y="0"/>
                  </a:moveTo>
                  <a:lnTo>
                    <a:pt x="2271412" y="0"/>
                  </a:lnTo>
                  <a:lnTo>
                    <a:pt x="2271412" y="603276"/>
                  </a:lnTo>
                  <a:lnTo>
                    <a:pt x="0" y="603276"/>
                  </a:lnTo>
                  <a:close/>
                </a:path>
              </a:pathLst>
            </a:custGeom>
            <a:solidFill>
              <a:srgbClr val="F4284D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2431709-CD84-65C3-6243-CF542B65947C}"/>
                </a:ext>
              </a:extLst>
            </p:cNvPr>
            <p:cNvSpPr txBox="1"/>
            <p:nvPr/>
          </p:nvSpPr>
          <p:spPr>
            <a:xfrm>
              <a:off x="0" y="-76200"/>
              <a:ext cx="2271412" cy="6794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>
                <a:solidFill>
                  <a:prstClr val="black"/>
                </a:solidFill>
                <a:latin typeface="+mj-lt"/>
                <a:cs typeface="Poppins" panose="00000500000000000000" pitchFamily="2" charset="0"/>
              </a:endParaRPr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328ABE0C-1F28-91F5-8EB2-EDEBC43893EE}"/>
              </a:ext>
            </a:extLst>
          </p:cNvPr>
          <p:cNvGrpSpPr/>
          <p:nvPr/>
        </p:nvGrpSpPr>
        <p:grpSpPr>
          <a:xfrm>
            <a:off x="4000500" y="693062"/>
            <a:ext cx="10008982" cy="1314092"/>
            <a:chOff x="0" y="0"/>
            <a:chExt cx="2677320" cy="34609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ACAC5CF-834C-8E78-C48A-0D6661128DD8}"/>
                </a:ext>
              </a:extLst>
            </p:cNvPr>
            <p:cNvSpPr/>
            <p:nvPr/>
          </p:nvSpPr>
          <p:spPr>
            <a:xfrm>
              <a:off x="0" y="0"/>
              <a:ext cx="2677320" cy="346098"/>
            </a:xfrm>
            <a:custGeom>
              <a:avLst/>
              <a:gdLst/>
              <a:ahLst/>
              <a:cxnLst/>
              <a:rect l="l" t="t" r="r" b="b"/>
              <a:pathLst>
                <a:path w="2677320" h="346098">
                  <a:moveTo>
                    <a:pt x="0" y="0"/>
                  </a:moveTo>
                  <a:lnTo>
                    <a:pt x="2677320" y="0"/>
                  </a:lnTo>
                  <a:lnTo>
                    <a:pt x="2677320" y="346098"/>
                  </a:lnTo>
                  <a:lnTo>
                    <a:pt x="0" y="346098"/>
                  </a:lnTo>
                  <a:close/>
                </a:path>
              </a:pathLst>
            </a:custGeom>
            <a:solidFill>
              <a:srgbClr val="1E2848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4259B3CD-5744-F332-4F38-4DB76928B605}"/>
                </a:ext>
              </a:extLst>
            </p:cNvPr>
            <p:cNvSpPr txBox="1"/>
            <p:nvPr/>
          </p:nvSpPr>
          <p:spPr>
            <a:xfrm>
              <a:off x="0" y="-76200"/>
              <a:ext cx="2677320" cy="422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>
                <a:solidFill>
                  <a:prstClr val="black"/>
                </a:solidFill>
                <a:latin typeface="+mj-lt"/>
                <a:cs typeface="Poppins" panose="00000500000000000000" pitchFamily="2" charset="0"/>
              </a:endParaRP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2F74651B-53E2-FDCD-92CB-CBF7779401F7}"/>
              </a:ext>
            </a:extLst>
          </p:cNvPr>
          <p:cNvGrpSpPr/>
          <p:nvPr/>
        </p:nvGrpSpPr>
        <p:grpSpPr>
          <a:xfrm>
            <a:off x="4000501" y="2279658"/>
            <a:ext cx="7663434" cy="1314092"/>
            <a:chOff x="0" y="0"/>
            <a:chExt cx="2677320" cy="346098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6715EA4-68A0-9269-A264-730C4C23E7A2}"/>
                </a:ext>
              </a:extLst>
            </p:cNvPr>
            <p:cNvSpPr/>
            <p:nvPr/>
          </p:nvSpPr>
          <p:spPr>
            <a:xfrm>
              <a:off x="0" y="0"/>
              <a:ext cx="2677320" cy="346098"/>
            </a:xfrm>
            <a:custGeom>
              <a:avLst/>
              <a:gdLst/>
              <a:ahLst/>
              <a:cxnLst/>
              <a:rect l="l" t="t" r="r" b="b"/>
              <a:pathLst>
                <a:path w="2677320" h="346098">
                  <a:moveTo>
                    <a:pt x="0" y="0"/>
                  </a:moveTo>
                  <a:lnTo>
                    <a:pt x="2677320" y="0"/>
                  </a:lnTo>
                  <a:lnTo>
                    <a:pt x="2677320" y="346098"/>
                  </a:lnTo>
                  <a:lnTo>
                    <a:pt x="0" y="346098"/>
                  </a:lnTo>
                  <a:close/>
                </a:path>
              </a:pathLst>
            </a:custGeom>
            <a:solidFill>
              <a:srgbClr val="1E2848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16915FBE-5C95-736A-0DA5-AC9CC69F3968}"/>
                </a:ext>
              </a:extLst>
            </p:cNvPr>
            <p:cNvSpPr txBox="1"/>
            <p:nvPr/>
          </p:nvSpPr>
          <p:spPr>
            <a:xfrm>
              <a:off x="0" y="-76200"/>
              <a:ext cx="2677320" cy="422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>
                <a:solidFill>
                  <a:prstClr val="black"/>
                </a:solidFill>
                <a:latin typeface="+mj-lt"/>
                <a:cs typeface="Poppins" panose="00000500000000000000" pitchFamily="2" charset="0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523705EF-E012-E63B-AD97-3C12C0D61DB4}"/>
              </a:ext>
            </a:extLst>
          </p:cNvPr>
          <p:cNvGrpSpPr/>
          <p:nvPr/>
        </p:nvGrpSpPr>
        <p:grpSpPr>
          <a:xfrm>
            <a:off x="8305800" y="4170384"/>
            <a:ext cx="5981701" cy="1314092"/>
            <a:chOff x="0" y="0"/>
            <a:chExt cx="2677320" cy="346098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FE9ABCE6-1AB2-4926-0F42-36055B43456D}"/>
                </a:ext>
              </a:extLst>
            </p:cNvPr>
            <p:cNvSpPr/>
            <p:nvPr/>
          </p:nvSpPr>
          <p:spPr>
            <a:xfrm>
              <a:off x="0" y="0"/>
              <a:ext cx="2677320" cy="346098"/>
            </a:xfrm>
            <a:custGeom>
              <a:avLst/>
              <a:gdLst/>
              <a:ahLst/>
              <a:cxnLst/>
              <a:rect l="l" t="t" r="r" b="b"/>
              <a:pathLst>
                <a:path w="2677320" h="346098">
                  <a:moveTo>
                    <a:pt x="0" y="0"/>
                  </a:moveTo>
                  <a:lnTo>
                    <a:pt x="2677320" y="0"/>
                  </a:lnTo>
                  <a:lnTo>
                    <a:pt x="2677320" y="346098"/>
                  </a:lnTo>
                  <a:lnTo>
                    <a:pt x="0" y="346098"/>
                  </a:ln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AE84334B-B807-6279-B310-7300F59CCB85}"/>
                </a:ext>
              </a:extLst>
            </p:cNvPr>
            <p:cNvSpPr txBox="1"/>
            <p:nvPr/>
          </p:nvSpPr>
          <p:spPr>
            <a:xfrm>
              <a:off x="0" y="-76200"/>
              <a:ext cx="2677320" cy="422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>
                <a:solidFill>
                  <a:prstClr val="black"/>
                </a:solidFill>
                <a:latin typeface="+mj-lt"/>
                <a:cs typeface="Poppins" panose="00000500000000000000" pitchFamily="2" charset="0"/>
              </a:endParaRPr>
            </a:p>
          </p:txBody>
        </p:sp>
      </p:grpSp>
      <p:sp>
        <p:nvSpPr>
          <p:cNvPr id="20" name="TextBox 20">
            <a:extLst>
              <a:ext uri="{FF2B5EF4-FFF2-40B4-BE49-F238E27FC236}">
                <a16:creationId xmlns:a16="http://schemas.microsoft.com/office/drawing/2014/main" id="{5EDA098A-9DC5-BCA2-8E16-8BB3CF17BA40}"/>
              </a:ext>
            </a:extLst>
          </p:cNvPr>
          <p:cNvSpPr txBox="1"/>
          <p:nvPr/>
        </p:nvSpPr>
        <p:spPr>
          <a:xfrm>
            <a:off x="4439265" y="517497"/>
            <a:ext cx="9409472" cy="30040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19"/>
              </a:lnSpc>
            </a:pPr>
            <a:r>
              <a:rPr lang="en-US" sz="7200" dirty="0">
                <a:solidFill>
                  <a:srgbClr val="FFFFFF"/>
                </a:solidFill>
                <a:latin typeface="+mj-lt"/>
                <a:ea typeface="Poppins Bold"/>
                <a:cs typeface="Poppins" panose="00000500000000000000" pitchFamily="2" charset="0"/>
                <a:sym typeface="Poppins Bold"/>
              </a:rPr>
              <a:t>Problem der </a:t>
            </a:r>
          </a:p>
          <a:p>
            <a:pPr>
              <a:lnSpc>
                <a:spcPts val="12319"/>
              </a:lnSpc>
            </a:pPr>
            <a:r>
              <a:rPr lang="en-US" sz="7200" dirty="0" err="1">
                <a:solidFill>
                  <a:srgbClr val="FFFFFF"/>
                </a:solidFill>
                <a:latin typeface="+mj-lt"/>
                <a:ea typeface="Poppins Bold"/>
                <a:cs typeface="Poppins" panose="00000500000000000000" pitchFamily="2" charset="0"/>
                <a:sym typeface="Poppins Bold"/>
              </a:rPr>
              <a:t>Zielgruppe</a:t>
            </a:r>
            <a:r>
              <a:rPr lang="en-US" sz="7200" dirty="0">
                <a:solidFill>
                  <a:srgbClr val="FFFFFF"/>
                </a:solidFill>
                <a:latin typeface="+mj-lt"/>
                <a:ea typeface="Poppins Bold"/>
                <a:cs typeface="Poppins" panose="00000500000000000000" pitchFamily="2" charset="0"/>
                <a:sym typeface="Poppins Bold"/>
              </a:rPr>
              <a:t> 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444228ED-1CC5-52F0-3460-E59BB8E9683B}"/>
              </a:ext>
            </a:extLst>
          </p:cNvPr>
          <p:cNvSpPr txBox="1"/>
          <p:nvPr/>
        </p:nvSpPr>
        <p:spPr>
          <a:xfrm>
            <a:off x="5375396" y="4313080"/>
            <a:ext cx="8473341" cy="1023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6000" dirty="0" err="1">
                <a:solidFill>
                  <a:srgbClr val="FFFFFF"/>
                </a:solidFill>
                <a:latin typeface="+mj-lt"/>
                <a:ea typeface="League Spartan"/>
                <a:cs typeface="Poppins" panose="00000500000000000000" pitchFamily="2" charset="0"/>
                <a:sym typeface="League Spartan"/>
              </a:rPr>
              <a:t>Nicht</a:t>
            </a:r>
            <a:r>
              <a:rPr lang="en-US" sz="6000" dirty="0">
                <a:solidFill>
                  <a:srgbClr val="FFFFFF"/>
                </a:solidFill>
                <a:latin typeface="+mj-lt"/>
                <a:ea typeface="League Spartan"/>
                <a:cs typeface="Poppins" panose="00000500000000000000" pitchFamily="2" charset="0"/>
                <a:sym typeface="League Spartan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+mj-lt"/>
                <a:ea typeface="League Spartan"/>
                <a:cs typeface="Poppins" panose="00000500000000000000" pitchFamily="2" charset="0"/>
                <a:sym typeface="League Spartan"/>
              </a:rPr>
              <a:t>mit</a:t>
            </a:r>
            <a:r>
              <a:rPr lang="en-US" sz="6000" dirty="0">
                <a:solidFill>
                  <a:srgbClr val="FFFFFF"/>
                </a:solidFill>
                <a:latin typeface="+mj-lt"/>
                <a:ea typeface="League Spartan"/>
                <a:cs typeface="Poppins" panose="00000500000000000000" pitchFamily="2" charset="0"/>
                <a:sym typeface="League Spartan"/>
              </a:rPr>
              <a:t> </a:t>
            </a:r>
            <a:r>
              <a:rPr lang="en-US" sz="6000" dirty="0" err="1">
                <a:solidFill>
                  <a:srgbClr val="FFFFFF"/>
                </a:solidFill>
                <a:latin typeface="+mj-lt"/>
                <a:ea typeface="League Spartan"/>
                <a:cs typeface="Poppins" panose="00000500000000000000" pitchFamily="2" charset="0"/>
                <a:sym typeface="League Spartan"/>
              </a:rPr>
              <a:t>uns</a:t>
            </a:r>
            <a:endParaRPr lang="en-US" sz="6000" dirty="0">
              <a:solidFill>
                <a:srgbClr val="FFFFFF"/>
              </a:solidFill>
              <a:latin typeface="+mj-lt"/>
              <a:ea typeface="League Spartan"/>
              <a:cs typeface="Poppins" panose="00000500000000000000" pitchFamily="2" charset="0"/>
              <a:sym typeface="League Spartan"/>
            </a:endParaRP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EF79787B-F99B-B269-A9AB-B0CCCFE9EC01}"/>
              </a:ext>
            </a:extLst>
          </p:cNvPr>
          <p:cNvSpPr txBox="1"/>
          <p:nvPr/>
        </p:nvSpPr>
        <p:spPr>
          <a:xfrm>
            <a:off x="7063832" y="9199352"/>
            <a:ext cx="5096466" cy="43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7"/>
              </a:lnSpc>
            </a:pPr>
            <a:r>
              <a:rPr lang="en-US" sz="2576" b="1" dirty="0">
                <a:solidFill>
                  <a:srgbClr val="FFFFFF"/>
                </a:solidFill>
                <a:latin typeface="+mj-lt"/>
                <a:ea typeface="Poppins Ultra-Bold"/>
                <a:cs typeface="Poppins" panose="00000500000000000000" pitchFamily="2" charset="0"/>
                <a:sym typeface="Poppins Ultra-Bold"/>
              </a:rPr>
              <a:t>Call-to-Action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B5C24AF2-F2D1-BD24-44C3-CB99537AED14}"/>
              </a:ext>
            </a:extLst>
          </p:cNvPr>
          <p:cNvSpPr txBox="1"/>
          <p:nvPr/>
        </p:nvSpPr>
        <p:spPr>
          <a:xfrm>
            <a:off x="4439265" y="6234872"/>
            <a:ext cx="5172801" cy="19493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38"/>
              </a:lnSpc>
            </a:pPr>
            <a:r>
              <a:rPr lang="en-US" sz="7200" dirty="0">
                <a:solidFill>
                  <a:srgbClr val="FFFFFF"/>
                </a:solidFill>
                <a:latin typeface="+mj-lt"/>
                <a:ea typeface="Oswald Bold"/>
                <a:cs typeface="Poppins" panose="00000500000000000000" pitchFamily="2" charset="0"/>
                <a:sym typeface="Oswald Bold"/>
              </a:rPr>
              <a:t>Value Proposition</a:t>
            </a: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9E45B808-41C0-1EE5-4FBB-D0509E3795C7}"/>
              </a:ext>
            </a:extLst>
          </p:cNvPr>
          <p:cNvSpPr/>
          <p:nvPr/>
        </p:nvSpPr>
        <p:spPr>
          <a:xfrm rot="8336617" flipV="1">
            <a:off x="4783050" y="7748345"/>
            <a:ext cx="1758387" cy="2644191"/>
          </a:xfrm>
          <a:custGeom>
            <a:avLst/>
            <a:gdLst/>
            <a:ahLst/>
            <a:cxnLst/>
            <a:rect l="l" t="t" r="r" b="b"/>
            <a:pathLst>
              <a:path w="1758387" h="2644191">
                <a:moveTo>
                  <a:pt x="0" y="2644190"/>
                </a:moveTo>
                <a:lnTo>
                  <a:pt x="1758386" y="2644190"/>
                </a:lnTo>
                <a:lnTo>
                  <a:pt x="1758386" y="0"/>
                </a:lnTo>
                <a:lnTo>
                  <a:pt x="0" y="0"/>
                </a:lnTo>
                <a:lnTo>
                  <a:pt x="0" y="264419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849555BD-F367-50FB-1318-FE2A6CD7B897}"/>
              </a:ext>
            </a:extLst>
          </p:cNvPr>
          <p:cNvSpPr/>
          <p:nvPr/>
        </p:nvSpPr>
        <p:spPr>
          <a:xfrm>
            <a:off x="10880904" y="5867897"/>
            <a:ext cx="3427053" cy="2584127"/>
          </a:xfrm>
          <a:custGeom>
            <a:avLst/>
            <a:gdLst/>
            <a:ahLst/>
            <a:cxnLst/>
            <a:rect l="l" t="t" r="r" b="b"/>
            <a:pathLst>
              <a:path w="5010411" h="4114800">
                <a:moveTo>
                  <a:pt x="0" y="0"/>
                </a:moveTo>
                <a:lnTo>
                  <a:pt x="5010411" y="0"/>
                </a:lnTo>
                <a:lnTo>
                  <a:pt x="50104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>
              <a:latin typeface="+mj-lt"/>
            </a:endParaRP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3F72994E-F4D5-9E44-3043-03B554A7EF25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BEBFD729-C866-B8ED-77A3-8E9D6797A8DE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latin typeface="+mj-lt"/>
                <a:ea typeface="Montserrat Bold"/>
                <a:cs typeface="Montserrat Bold"/>
                <a:sym typeface="Montserrat Bold"/>
              </a:rPr>
              <a:t>Fast Prototype Template #6</a:t>
            </a:r>
          </a:p>
        </p:txBody>
      </p:sp>
    </p:spTree>
    <p:extLst>
      <p:ext uri="{BB962C8B-B14F-4D97-AF65-F5344CB8AC3E}">
        <p14:creationId xmlns:p14="http://schemas.microsoft.com/office/powerpoint/2010/main" val="1465339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448ED6-3C36-00EF-D8F5-9A5806D83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94C7724-152B-D550-9EC0-35A69903A3C7}"/>
              </a:ext>
            </a:extLst>
          </p:cNvPr>
          <p:cNvSpPr/>
          <p:nvPr/>
        </p:nvSpPr>
        <p:spPr>
          <a:xfrm>
            <a:off x="40005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888" r="-38888"/>
            </a:stretch>
          </a:blipFill>
        </p:spPr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3408EA12-6926-EEFB-73E0-9B5B71AA7FC3}"/>
              </a:ext>
            </a:extLst>
          </p:cNvPr>
          <p:cNvGrpSpPr/>
          <p:nvPr/>
        </p:nvGrpSpPr>
        <p:grpSpPr>
          <a:xfrm>
            <a:off x="7446684" y="9070440"/>
            <a:ext cx="4330762" cy="779673"/>
            <a:chOff x="0" y="0"/>
            <a:chExt cx="2257385" cy="4064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DE06AB7-3C18-3933-8C76-07BBCCF22FFC}"/>
                </a:ext>
              </a:extLst>
            </p:cNvPr>
            <p:cNvSpPr/>
            <p:nvPr/>
          </p:nvSpPr>
          <p:spPr>
            <a:xfrm>
              <a:off x="0" y="0"/>
              <a:ext cx="2257385" cy="406400"/>
            </a:xfrm>
            <a:custGeom>
              <a:avLst/>
              <a:gdLst/>
              <a:ahLst/>
              <a:cxnLst/>
              <a:rect l="l" t="t" r="r" b="b"/>
              <a:pathLst>
                <a:path w="2257385" h="406400">
                  <a:moveTo>
                    <a:pt x="2054185" y="0"/>
                  </a:moveTo>
                  <a:cubicBezTo>
                    <a:pt x="2166410" y="0"/>
                    <a:pt x="2257385" y="90976"/>
                    <a:pt x="2257385" y="203200"/>
                  </a:cubicBezTo>
                  <a:cubicBezTo>
                    <a:pt x="2257385" y="315424"/>
                    <a:pt x="2166410" y="406400"/>
                    <a:pt x="20541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D75D6"/>
            </a:solidFill>
          </p:spPr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4E3DF07-AFB3-3611-5DA1-4C399E6E36B1}"/>
                </a:ext>
              </a:extLst>
            </p:cNvPr>
            <p:cNvSpPr txBox="1"/>
            <p:nvPr/>
          </p:nvSpPr>
          <p:spPr>
            <a:xfrm>
              <a:off x="0" y="-76200"/>
              <a:ext cx="2257385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4597A689-E355-027E-1C33-0D319409CEE7}"/>
              </a:ext>
            </a:extLst>
          </p:cNvPr>
          <p:cNvSpPr/>
          <p:nvPr/>
        </p:nvSpPr>
        <p:spPr>
          <a:xfrm>
            <a:off x="4000500" y="6065502"/>
            <a:ext cx="8159798" cy="2290563"/>
          </a:xfrm>
          <a:custGeom>
            <a:avLst/>
            <a:gdLst/>
            <a:ahLst/>
            <a:cxnLst/>
            <a:rect l="l" t="t" r="r" b="b"/>
            <a:pathLst>
              <a:path w="2271412" h="603276">
                <a:moveTo>
                  <a:pt x="0" y="0"/>
                </a:moveTo>
                <a:lnTo>
                  <a:pt x="2271412" y="0"/>
                </a:lnTo>
                <a:lnTo>
                  <a:pt x="2271412" y="603276"/>
                </a:lnTo>
                <a:lnTo>
                  <a:pt x="0" y="603276"/>
                </a:lnTo>
                <a:close/>
              </a:path>
            </a:pathLst>
          </a:custGeom>
          <a:solidFill>
            <a:srgbClr val="F4284D"/>
          </a:solidFill>
        </p:spPr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0F220555-C4F6-0375-CAFF-598B8CAA6F44}"/>
              </a:ext>
            </a:extLst>
          </p:cNvPr>
          <p:cNvSpPr txBox="1"/>
          <p:nvPr/>
        </p:nvSpPr>
        <p:spPr>
          <a:xfrm>
            <a:off x="4000500" y="5776180"/>
            <a:ext cx="8159798" cy="2579885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589"/>
              </a:lnSpc>
            </a:pPr>
            <a:endParaRPr>
              <a:solidFill>
                <a:prstClr val="black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E41E8E0-0554-63F5-34FC-74BF933AEA83}"/>
              </a:ext>
            </a:extLst>
          </p:cNvPr>
          <p:cNvGrpSpPr/>
          <p:nvPr/>
        </p:nvGrpSpPr>
        <p:grpSpPr>
          <a:xfrm>
            <a:off x="4000500" y="693062"/>
            <a:ext cx="9837369" cy="1314092"/>
            <a:chOff x="0" y="0"/>
            <a:chExt cx="2677320" cy="346098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BADA586-5686-7980-54F8-FD1433A8EC54}"/>
                </a:ext>
              </a:extLst>
            </p:cNvPr>
            <p:cNvSpPr/>
            <p:nvPr/>
          </p:nvSpPr>
          <p:spPr>
            <a:xfrm>
              <a:off x="0" y="0"/>
              <a:ext cx="2677320" cy="346098"/>
            </a:xfrm>
            <a:custGeom>
              <a:avLst/>
              <a:gdLst/>
              <a:ahLst/>
              <a:cxnLst/>
              <a:rect l="l" t="t" r="r" b="b"/>
              <a:pathLst>
                <a:path w="2677320" h="346098">
                  <a:moveTo>
                    <a:pt x="0" y="0"/>
                  </a:moveTo>
                  <a:lnTo>
                    <a:pt x="2677320" y="0"/>
                  </a:lnTo>
                  <a:lnTo>
                    <a:pt x="2677320" y="346098"/>
                  </a:lnTo>
                  <a:lnTo>
                    <a:pt x="0" y="346098"/>
                  </a:lnTo>
                  <a:close/>
                </a:path>
              </a:pathLst>
            </a:custGeom>
            <a:solidFill>
              <a:srgbClr val="1E2848"/>
            </a:solidFill>
          </p:spPr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B16ADC8C-3C7C-3F24-FC53-125712B7D822}"/>
                </a:ext>
              </a:extLst>
            </p:cNvPr>
            <p:cNvSpPr txBox="1"/>
            <p:nvPr/>
          </p:nvSpPr>
          <p:spPr>
            <a:xfrm>
              <a:off x="0" y="-76200"/>
              <a:ext cx="2677320" cy="422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3" name="Group 13">
            <a:extLst>
              <a:ext uri="{FF2B5EF4-FFF2-40B4-BE49-F238E27FC236}">
                <a16:creationId xmlns:a16="http://schemas.microsoft.com/office/drawing/2014/main" id="{FD9A2B32-D38F-AFF6-589C-02D299829B43}"/>
              </a:ext>
            </a:extLst>
          </p:cNvPr>
          <p:cNvGrpSpPr/>
          <p:nvPr/>
        </p:nvGrpSpPr>
        <p:grpSpPr>
          <a:xfrm>
            <a:off x="4000501" y="2279658"/>
            <a:ext cx="6210299" cy="1314092"/>
            <a:chOff x="0" y="0"/>
            <a:chExt cx="2677320" cy="346098"/>
          </a:xfrm>
        </p:grpSpPr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AB44E65-8198-0F5A-06B9-A6390F3DC0C4}"/>
                </a:ext>
              </a:extLst>
            </p:cNvPr>
            <p:cNvSpPr/>
            <p:nvPr/>
          </p:nvSpPr>
          <p:spPr>
            <a:xfrm>
              <a:off x="0" y="0"/>
              <a:ext cx="2677320" cy="346098"/>
            </a:xfrm>
            <a:custGeom>
              <a:avLst/>
              <a:gdLst/>
              <a:ahLst/>
              <a:cxnLst/>
              <a:rect l="l" t="t" r="r" b="b"/>
              <a:pathLst>
                <a:path w="2677320" h="346098">
                  <a:moveTo>
                    <a:pt x="0" y="0"/>
                  </a:moveTo>
                  <a:lnTo>
                    <a:pt x="2677320" y="0"/>
                  </a:lnTo>
                  <a:lnTo>
                    <a:pt x="2677320" y="346098"/>
                  </a:lnTo>
                  <a:lnTo>
                    <a:pt x="0" y="346098"/>
                  </a:lnTo>
                  <a:close/>
                </a:path>
              </a:pathLst>
            </a:custGeom>
            <a:solidFill>
              <a:srgbClr val="1E2848"/>
            </a:solidFill>
          </p:spPr>
        </p:sp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EF051937-79B7-8952-A8F6-B4D9ACC94F18}"/>
                </a:ext>
              </a:extLst>
            </p:cNvPr>
            <p:cNvSpPr txBox="1"/>
            <p:nvPr/>
          </p:nvSpPr>
          <p:spPr>
            <a:xfrm>
              <a:off x="0" y="-76200"/>
              <a:ext cx="2677320" cy="422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EEC8B909-4B64-DDEB-FB7C-8D18672006E4}"/>
              </a:ext>
            </a:extLst>
          </p:cNvPr>
          <p:cNvGrpSpPr/>
          <p:nvPr/>
        </p:nvGrpSpPr>
        <p:grpSpPr>
          <a:xfrm>
            <a:off x="9612066" y="4170384"/>
            <a:ext cx="4675435" cy="1314092"/>
            <a:chOff x="0" y="0"/>
            <a:chExt cx="2677320" cy="346098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ADC7FBC-6776-66ED-1136-B572C53F78F1}"/>
                </a:ext>
              </a:extLst>
            </p:cNvPr>
            <p:cNvSpPr/>
            <p:nvPr/>
          </p:nvSpPr>
          <p:spPr>
            <a:xfrm>
              <a:off x="0" y="0"/>
              <a:ext cx="2677320" cy="346098"/>
            </a:xfrm>
            <a:custGeom>
              <a:avLst/>
              <a:gdLst/>
              <a:ahLst/>
              <a:cxnLst/>
              <a:rect l="l" t="t" r="r" b="b"/>
              <a:pathLst>
                <a:path w="2677320" h="346098">
                  <a:moveTo>
                    <a:pt x="0" y="0"/>
                  </a:moveTo>
                  <a:lnTo>
                    <a:pt x="2677320" y="0"/>
                  </a:lnTo>
                  <a:lnTo>
                    <a:pt x="2677320" y="346098"/>
                  </a:lnTo>
                  <a:lnTo>
                    <a:pt x="0" y="346098"/>
                  </a:lnTo>
                  <a:close/>
                </a:path>
              </a:pathLst>
            </a:custGeom>
            <a:solidFill>
              <a:srgbClr val="5CE1E6"/>
            </a:solidFill>
          </p:spPr>
        </p:sp>
        <p:sp>
          <p:nvSpPr>
            <p:cNvPr id="18" name="TextBox 18">
              <a:extLst>
                <a:ext uri="{FF2B5EF4-FFF2-40B4-BE49-F238E27FC236}">
                  <a16:creationId xmlns:a16="http://schemas.microsoft.com/office/drawing/2014/main" id="{B465647A-63A7-30CD-7843-103200035034}"/>
                </a:ext>
              </a:extLst>
            </p:cNvPr>
            <p:cNvSpPr txBox="1"/>
            <p:nvPr/>
          </p:nvSpPr>
          <p:spPr>
            <a:xfrm>
              <a:off x="0" y="-76200"/>
              <a:ext cx="2677320" cy="4222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>
                <a:solidFill>
                  <a:prstClr val="black"/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19" name="Freeform 19">
            <a:extLst>
              <a:ext uri="{FF2B5EF4-FFF2-40B4-BE49-F238E27FC236}">
                <a16:creationId xmlns:a16="http://schemas.microsoft.com/office/drawing/2014/main" id="{DA2D5C41-61FC-97AD-877E-6637CA511717}"/>
              </a:ext>
            </a:extLst>
          </p:cNvPr>
          <p:cNvSpPr/>
          <p:nvPr/>
        </p:nvSpPr>
        <p:spPr>
          <a:xfrm>
            <a:off x="11955464" y="6300528"/>
            <a:ext cx="1882405" cy="1884761"/>
          </a:xfrm>
          <a:custGeom>
            <a:avLst/>
            <a:gdLst/>
            <a:ahLst/>
            <a:cxnLst/>
            <a:rect l="l" t="t" r="r" b="b"/>
            <a:pathLst>
              <a:path w="1882405" h="1884761">
                <a:moveTo>
                  <a:pt x="0" y="0"/>
                </a:moveTo>
                <a:lnTo>
                  <a:pt x="1882405" y="0"/>
                </a:lnTo>
                <a:lnTo>
                  <a:pt x="1882405" y="1884761"/>
                </a:lnTo>
                <a:lnTo>
                  <a:pt x="0" y="18847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TextBox 20">
            <a:extLst>
              <a:ext uri="{FF2B5EF4-FFF2-40B4-BE49-F238E27FC236}">
                <a16:creationId xmlns:a16="http://schemas.microsoft.com/office/drawing/2014/main" id="{7E7AE831-AB0B-2955-26F4-1C10D68F7A34}"/>
              </a:ext>
            </a:extLst>
          </p:cNvPr>
          <p:cNvSpPr txBox="1"/>
          <p:nvPr/>
        </p:nvSpPr>
        <p:spPr>
          <a:xfrm>
            <a:off x="4428397" y="416060"/>
            <a:ext cx="9409472" cy="2918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319"/>
              </a:lnSpc>
            </a:pPr>
            <a:r>
              <a:rPr lang="en-US" sz="4400" dirty="0">
                <a:solidFill>
                  <a:srgbClr val="FFFFFF"/>
                </a:solidFill>
                <a:latin typeface="Poppins" panose="00000500000000000000" pitchFamily="2" charset="0"/>
                <a:ea typeface="Tahoma" panose="020B0604030504040204" pitchFamily="34" charset="0"/>
                <a:cs typeface="Poppins" panose="00000500000000000000" pitchFamily="2" charset="0"/>
                <a:sym typeface="Poppins Bold"/>
              </a:rPr>
              <a:t>KOMMT DEINE ESSENSLIEFERUNG KALT ZUHAUSE AN?</a:t>
            </a:r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48FE327C-5A68-C60F-A6F0-08338A679602}"/>
              </a:ext>
            </a:extLst>
          </p:cNvPr>
          <p:cNvSpPr txBox="1"/>
          <p:nvPr/>
        </p:nvSpPr>
        <p:spPr>
          <a:xfrm>
            <a:off x="9153464" y="4286941"/>
            <a:ext cx="4704737" cy="965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8400"/>
              </a:lnSpc>
            </a:pPr>
            <a:r>
              <a:rPr lang="en-US" sz="4400" dirty="0">
                <a:solidFill>
                  <a:srgbClr val="FFFFFF"/>
                </a:solidFill>
                <a:latin typeface="Poppins" panose="00000500000000000000" pitchFamily="2" charset="0"/>
                <a:ea typeface="League Spartan"/>
                <a:cs typeface="Poppins" panose="00000500000000000000" pitchFamily="2" charset="0"/>
                <a:sym typeface="League Spartan"/>
              </a:rPr>
              <a:t>NICHT BEI UNS</a:t>
            </a:r>
          </a:p>
        </p:txBody>
      </p:sp>
      <p:sp>
        <p:nvSpPr>
          <p:cNvPr id="22" name="TextBox 22">
            <a:extLst>
              <a:ext uri="{FF2B5EF4-FFF2-40B4-BE49-F238E27FC236}">
                <a16:creationId xmlns:a16="http://schemas.microsoft.com/office/drawing/2014/main" id="{7D707287-AD0D-93D8-BFC2-17BAF7FC4465}"/>
              </a:ext>
            </a:extLst>
          </p:cNvPr>
          <p:cNvSpPr txBox="1"/>
          <p:nvPr/>
        </p:nvSpPr>
        <p:spPr>
          <a:xfrm>
            <a:off x="6880749" y="9253502"/>
            <a:ext cx="5096466" cy="438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7"/>
              </a:lnSpc>
            </a:pPr>
            <a:r>
              <a:rPr lang="en-US" sz="2576" dirty="0">
                <a:solidFill>
                  <a:srgbClr val="FFFFFF"/>
                </a:solidFill>
                <a:latin typeface="Poppins" panose="00000500000000000000" pitchFamily="2" charset="0"/>
                <a:ea typeface="Poppins Ultra-Bold"/>
                <a:cs typeface="Poppins" panose="00000500000000000000" pitchFamily="2" charset="0"/>
                <a:sym typeface="Poppins Ultra-Bold"/>
              </a:rPr>
              <a:t>JETZT BESTELLEN</a:t>
            </a:r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9D5489E5-C7EF-F2B2-C6C4-4BA044D56D3B}"/>
              </a:ext>
            </a:extLst>
          </p:cNvPr>
          <p:cNvSpPr txBox="1"/>
          <p:nvPr/>
        </p:nvSpPr>
        <p:spPr>
          <a:xfrm>
            <a:off x="4439265" y="6234872"/>
            <a:ext cx="7066568" cy="1877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638"/>
              </a:lnSpc>
            </a:pPr>
            <a:r>
              <a:rPr lang="de-DE" sz="4400" dirty="0">
                <a:solidFill>
                  <a:srgbClr val="FFFFFF"/>
                </a:solidFill>
                <a:latin typeface="Poppins" panose="00000500000000000000" pitchFamily="2" charset="0"/>
                <a:ea typeface="Oswald Bold"/>
                <a:cs typeface="Poppins" panose="00000500000000000000" pitchFamily="2" charset="0"/>
                <a:sym typeface="Oswald Bold"/>
              </a:rPr>
              <a:t>In 15 Min geliefert oder Geld zurück</a:t>
            </a:r>
            <a:endParaRPr lang="en-US" sz="4400" dirty="0">
              <a:solidFill>
                <a:srgbClr val="FFFFFF"/>
              </a:solidFill>
              <a:latin typeface="Poppins" panose="00000500000000000000" pitchFamily="2" charset="0"/>
              <a:ea typeface="Oswald Bold"/>
              <a:cs typeface="Poppins" panose="00000500000000000000" pitchFamily="2" charset="0"/>
              <a:sym typeface="Oswald Bold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7338463A-8820-5C44-94CD-7C0F0ACA3F65}"/>
              </a:ext>
            </a:extLst>
          </p:cNvPr>
          <p:cNvSpPr/>
          <p:nvPr/>
        </p:nvSpPr>
        <p:spPr>
          <a:xfrm rot="8336617" flipV="1">
            <a:off x="4783050" y="7748345"/>
            <a:ext cx="1758387" cy="2644191"/>
          </a:xfrm>
          <a:custGeom>
            <a:avLst/>
            <a:gdLst/>
            <a:ahLst/>
            <a:cxnLst/>
            <a:rect l="l" t="t" r="r" b="b"/>
            <a:pathLst>
              <a:path w="1758387" h="2644191">
                <a:moveTo>
                  <a:pt x="0" y="2644190"/>
                </a:moveTo>
                <a:lnTo>
                  <a:pt x="1758386" y="2644190"/>
                </a:lnTo>
                <a:lnTo>
                  <a:pt x="1758386" y="0"/>
                </a:lnTo>
                <a:lnTo>
                  <a:pt x="0" y="0"/>
                </a:lnTo>
                <a:lnTo>
                  <a:pt x="0" y="264419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D393A5E-4F71-095B-AB0A-872FAEC70438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53922365-DB83-7276-1BDA-5BDE481C153A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latin typeface="+mj-lt"/>
                <a:ea typeface="Montserrat Bold"/>
                <a:cs typeface="Montserrat Bold"/>
                <a:sym typeface="Montserrat Bold"/>
              </a:rPr>
              <a:t>Fast Prototype Template #6: </a:t>
            </a:r>
            <a:r>
              <a:rPr lang="en-US" sz="3600" dirty="0" err="1">
                <a:latin typeface="+mj-lt"/>
                <a:ea typeface="Montserrat Bold"/>
                <a:cs typeface="Montserrat Bold"/>
                <a:sym typeface="Montserrat Bold"/>
              </a:rPr>
              <a:t>Beispiel</a:t>
            </a:r>
            <a:endParaRPr lang="en-US" sz="3600" dirty="0">
              <a:latin typeface="+mj-lt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1983717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53792-611B-DED5-98B8-17DB9802F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D11F09E-8288-224B-8DAA-CB07C892C3A0}"/>
              </a:ext>
            </a:extLst>
          </p:cNvPr>
          <p:cNvSpPr/>
          <p:nvPr/>
        </p:nvSpPr>
        <p:spPr>
          <a:xfrm>
            <a:off x="40005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4948777" h="11211582">
                <a:moveTo>
                  <a:pt x="0" y="0"/>
                </a:moveTo>
                <a:lnTo>
                  <a:pt x="14948777" y="0"/>
                </a:lnTo>
                <a:lnTo>
                  <a:pt x="14948777" y="11211582"/>
                </a:lnTo>
                <a:lnTo>
                  <a:pt x="0" y="11211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5" name="Group 5">
            <a:extLst>
              <a:ext uri="{FF2B5EF4-FFF2-40B4-BE49-F238E27FC236}">
                <a16:creationId xmlns:a16="http://schemas.microsoft.com/office/drawing/2014/main" id="{D722251E-B904-FC46-CFE7-14D781F2CFEE}"/>
              </a:ext>
            </a:extLst>
          </p:cNvPr>
          <p:cNvGrpSpPr/>
          <p:nvPr/>
        </p:nvGrpSpPr>
        <p:grpSpPr>
          <a:xfrm>
            <a:off x="4935006" y="7567646"/>
            <a:ext cx="6054577" cy="1090013"/>
            <a:chOff x="0" y="0"/>
            <a:chExt cx="2257385" cy="406400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3A3D98A3-F72C-E980-DBEB-76628C7CBC4F}"/>
                </a:ext>
              </a:extLst>
            </p:cNvPr>
            <p:cNvSpPr/>
            <p:nvPr/>
          </p:nvSpPr>
          <p:spPr>
            <a:xfrm>
              <a:off x="0" y="0"/>
              <a:ext cx="2257385" cy="406400"/>
            </a:xfrm>
            <a:custGeom>
              <a:avLst/>
              <a:gdLst/>
              <a:ahLst/>
              <a:cxnLst/>
              <a:rect l="l" t="t" r="r" b="b"/>
              <a:pathLst>
                <a:path w="2257385" h="406400">
                  <a:moveTo>
                    <a:pt x="2054185" y="0"/>
                  </a:moveTo>
                  <a:cubicBezTo>
                    <a:pt x="2166410" y="0"/>
                    <a:pt x="2257385" y="90976"/>
                    <a:pt x="2257385" y="203200"/>
                  </a:cubicBezTo>
                  <a:cubicBezTo>
                    <a:pt x="2257385" y="315424"/>
                    <a:pt x="2166410" y="406400"/>
                    <a:pt x="20541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D75D6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6E2B1F7-2AAA-92FF-035F-F39B2AA3E830}"/>
                </a:ext>
              </a:extLst>
            </p:cNvPr>
            <p:cNvSpPr txBox="1"/>
            <p:nvPr/>
          </p:nvSpPr>
          <p:spPr>
            <a:xfrm>
              <a:off x="0" y="-76200"/>
              <a:ext cx="2257385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C7E71201-B1E0-A0FF-3880-D1A86748008A}"/>
              </a:ext>
            </a:extLst>
          </p:cNvPr>
          <p:cNvSpPr/>
          <p:nvPr/>
        </p:nvSpPr>
        <p:spPr>
          <a:xfrm>
            <a:off x="8818074" y="4229426"/>
            <a:ext cx="2059876" cy="3097558"/>
          </a:xfrm>
          <a:custGeom>
            <a:avLst/>
            <a:gdLst/>
            <a:ahLst/>
            <a:cxnLst/>
            <a:rect l="l" t="t" r="r" b="b"/>
            <a:pathLst>
              <a:path w="2059876" h="3097558">
                <a:moveTo>
                  <a:pt x="0" y="0"/>
                </a:moveTo>
                <a:lnTo>
                  <a:pt x="2059876" y="0"/>
                </a:lnTo>
                <a:lnTo>
                  <a:pt x="2059876" y="3097558"/>
                </a:lnTo>
                <a:lnTo>
                  <a:pt x="0" y="30975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E208BC99-3627-8C39-F5B0-EA681E416AEE}"/>
              </a:ext>
            </a:extLst>
          </p:cNvPr>
          <p:cNvSpPr txBox="1"/>
          <p:nvPr/>
        </p:nvSpPr>
        <p:spPr>
          <a:xfrm>
            <a:off x="4239429" y="7806765"/>
            <a:ext cx="7125061" cy="610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3602" b="1" dirty="0">
                <a:solidFill>
                  <a:srgbClr val="FFFFFF"/>
                </a:solidFill>
                <a:latin typeface="Poppins" panose="00000500000000000000" pitchFamily="2" charset="0"/>
                <a:ea typeface="Poppins Ultra-Bold"/>
                <a:cs typeface="Poppins" panose="00000500000000000000" pitchFamily="2" charset="0"/>
                <a:sym typeface="Poppins Ultra-Bold"/>
              </a:rPr>
              <a:t>CALL-TO-ACTION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48745C0C-49B3-53D1-10E2-CC93B44EE039}"/>
              </a:ext>
            </a:extLst>
          </p:cNvPr>
          <p:cNvSpPr txBox="1"/>
          <p:nvPr/>
        </p:nvSpPr>
        <p:spPr>
          <a:xfrm>
            <a:off x="5029200" y="2746246"/>
            <a:ext cx="6264952" cy="65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9"/>
              </a:lnSpc>
            </a:pPr>
            <a:r>
              <a:rPr lang="en-US" sz="3730" b="1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ANGEBOT FÜR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EA2E1142-9648-6F27-5ECC-AB52915CF094}"/>
              </a:ext>
            </a:extLst>
          </p:cNvPr>
          <p:cNvSpPr txBox="1"/>
          <p:nvPr/>
        </p:nvSpPr>
        <p:spPr>
          <a:xfrm>
            <a:off x="5029201" y="3325801"/>
            <a:ext cx="8479129" cy="883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21"/>
              </a:lnSpc>
            </a:pPr>
            <a:r>
              <a:rPr lang="en-US" sz="5049" b="1" dirty="0">
                <a:solidFill>
                  <a:srgbClr val="F0BA5E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ZIELGRUPPE</a:t>
            </a:r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8FF072F6-02F0-9636-21CC-F6AC68C0002C}"/>
              </a:ext>
            </a:extLst>
          </p:cNvPr>
          <p:cNvSpPr txBox="1"/>
          <p:nvPr/>
        </p:nvSpPr>
        <p:spPr>
          <a:xfrm>
            <a:off x="5029200" y="4589815"/>
            <a:ext cx="5661562" cy="38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3"/>
              </a:lnSpc>
            </a:pPr>
            <a:r>
              <a:rPr lang="en-US" sz="2340" b="1" dirty="0">
                <a:solidFill>
                  <a:srgbClr val="FFFFFF"/>
                </a:solidFill>
                <a:latin typeface="Poppins" panose="00000500000000000000" pitchFamily="2" charset="0"/>
                <a:ea typeface="Poppins Medium"/>
                <a:cs typeface="Poppins" panose="00000500000000000000" pitchFamily="2" charset="0"/>
                <a:sym typeface="Poppins Medium"/>
              </a:rPr>
              <a:t>Value Proposition/Benefit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1E729F33-233D-3E6E-7E45-9D4B8DAD979D}"/>
              </a:ext>
            </a:extLst>
          </p:cNvPr>
          <p:cNvSpPr txBox="1"/>
          <p:nvPr/>
        </p:nvSpPr>
        <p:spPr>
          <a:xfrm>
            <a:off x="5029200" y="5665741"/>
            <a:ext cx="6264952" cy="4109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9"/>
              </a:lnSpc>
            </a:pPr>
            <a:r>
              <a:rPr lang="en-US" sz="2337" b="1" i="1" dirty="0">
                <a:solidFill>
                  <a:srgbClr val="FFFFFF"/>
                </a:solidFill>
                <a:latin typeface="Poppins" panose="00000500000000000000" pitchFamily="2" charset="0"/>
                <a:ea typeface="Poppins Medium Italics"/>
                <a:cs typeface="Poppins" panose="00000500000000000000" pitchFamily="2" charset="0"/>
                <a:sym typeface="Poppins Medium Italics"/>
              </a:rPr>
              <a:t>Feature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79D1B396-401E-7C89-3C88-C1F05C406B6B}"/>
              </a:ext>
            </a:extLst>
          </p:cNvPr>
          <p:cNvSpPr txBox="1"/>
          <p:nvPr/>
        </p:nvSpPr>
        <p:spPr>
          <a:xfrm>
            <a:off x="5029200" y="1360440"/>
            <a:ext cx="6264952" cy="65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9"/>
              </a:lnSpc>
            </a:pPr>
            <a:r>
              <a:rPr lang="en-US" sz="3730" b="1" dirty="0">
                <a:solidFill>
                  <a:srgbClr val="FFFFFF"/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Logo/Name</a:t>
            </a:r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397E1DBE-D2A6-624D-1F15-BCC8D2C90A42}"/>
              </a:ext>
            </a:extLst>
          </p:cNvPr>
          <p:cNvSpPr/>
          <p:nvPr/>
        </p:nvSpPr>
        <p:spPr>
          <a:xfrm>
            <a:off x="11023713" y="2906364"/>
            <a:ext cx="5010411" cy="4114800"/>
          </a:xfrm>
          <a:custGeom>
            <a:avLst/>
            <a:gdLst/>
            <a:ahLst/>
            <a:cxnLst/>
            <a:rect l="l" t="t" r="r" b="b"/>
            <a:pathLst>
              <a:path w="5010411" h="4114800">
                <a:moveTo>
                  <a:pt x="0" y="0"/>
                </a:moveTo>
                <a:lnTo>
                  <a:pt x="5010411" y="0"/>
                </a:lnTo>
                <a:lnTo>
                  <a:pt x="50104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de-DE" dirty="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E317B891-288A-8ADD-66AA-82AF59C93867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DA739C46-862F-CC90-FBEE-B1168F5A1FCE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Fast Prototype Template #7</a:t>
            </a:r>
          </a:p>
        </p:txBody>
      </p:sp>
    </p:spTree>
    <p:extLst>
      <p:ext uri="{BB962C8B-B14F-4D97-AF65-F5344CB8AC3E}">
        <p14:creationId xmlns:p14="http://schemas.microsoft.com/office/powerpoint/2010/main" val="27494733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00500" y="0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4948777" h="11211582">
                <a:moveTo>
                  <a:pt x="0" y="0"/>
                </a:moveTo>
                <a:lnTo>
                  <a:pt x="14948777" y="0"/>
                </a:lnTo>
                <a:lnTo>
                  <a:pt x="14948777" y="11211582"/>
                </a:lnTo>
                <a:lnTo>
                  <a:pt x="0" y="11211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922422" y="2040745"/>
            <a:ext cx="8672759" cy="10383596"/>
          </a:xfrm>
          <a:custGeom>
            <a:avLst/>
            <a:gdLst/>
            <a:ahLst/>
            <a:cxnLst/>
            <a:rect l="l" t="t" r="r" b="b"/>
            <a:pathLst>
              <a:path w="8672759" h="10383596">
                <a:moveTo>
                  <a:pt x="0" y="0"/>
                </a:moveTo>
                <a:lnTo>
                  <a:pt x="8672758" y="0"/>
                </a:lnTo>
                <a:lnTo>
                  <a:pt x="8672758" y="10383596"/>
                </a:lnTo>
                <a:lnTo>
                  <a:pt x="0" y="103835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00500" y="-96415"/>
            <a:ext cx="6560820" cy="3446993"/>
          </a:xfrm>
          <a:custGeom>
            <a:avLst/>
            <a:gdLst/>
            <a:ahLst/>
            <a:cxnLst/>
            <a:rect l="l" t="t" r="r" b="b"/>
            <a:pathLst>
              <a:path w="6560820" h="3446993">
                <a:moveTo>
                  <a:pt x="0" y="0"/>
                </a:moveTo>
                <a:lnTo>
                  <a:pt x="6560820" y="0"/>
                </a:lnTo>
                <a:lnTo>
                  <a:pt x="6560820" y="3446993"/>
                </a:lnTo>
                <a:lnTo>
                  <a:pt x="0" y="34469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4935006" y="7567646"/>
            <a:ext cx="6054577" cy="1090013"/>
            <a:chOff x="0" y="0"/>
            <a:chExt cx="225738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57385" cy="406400"/>
            </a:xfrm>
            <a:custGeom>
              <a:avLst/>
              <a:gdLst/>
              <a:ahLst/>
              <a:cxnLst/>
              <a:rect l="l" t="t" r="r" b="b"/>
              <a:pathLst>
                <a:path w="2257385" h="406400">
                  <a:moveTo>
                    <a:pt x="2054185" y="0"/>
                  </a:moveTo>
                  <a:cubicBezTo>
                    <a:pt x="2166410" y="0"/>
                    <a:pt x="2257385" y="90976"/>
                    <a:pt x="2257385" y="203200"/>
                  </a:cubicBezTo>
                  <a:cubicBezTo>
                    <a:pt x="2257385" y="315424"/>
                    <a:pt x="2166410" y="406400"/>
                    <a:pt x="205418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2D75D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2257385" cy="482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8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9375566" y="4322271"/>
            <a:ext cx="2059876" cy="3097558"/>
          </a:xfrm>
          <a:custGeom>
            <a:avLst/>
            <a:gdLst/>
            <a:ahLst/>
            <a:cxnLst/>
            <a:rect l="l" t="t" r="r" b="b"/>
            <a:pathLst>
              <a:path w="2059876" h="3097558">
                <a:moveTo>
                  <a:pt x="0" y="0"/>
                </a:moveTo>
                <a:lnTo>
                  <a:pt x="2059876" y="0"/>
                </a:lnTo>
                <a:lnTo>
                  <a:pt x="2059876" y="3097558"/>
                </a:lnTo>
                <a:lnTo>
                  <a:pt x="0" y="30975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4390777" y="7800460"/>
            <a:ext cx="7125061" cy="586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3200" b="1" dirty="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KOSTENLOS BEITRETEN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29200" y="2746246"/>
            <a:ext cx="6264952" cy="653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9"/>
              </a:lnSpc>
            </a:pPr>
            <a:r>
              <a:rPr lang="en-US" sz="373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#1 COMMUNITY FÜR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029201" y="3325801"/>
            <a:ext cx="8479129" cy="883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21"/>
              </a:lnSpc>
            </a:pPr>
            <a:r>
              <a:rPr lang="en-US" sz="5049" b="1" dirty="0">
                <a:solidFill>
                  <a:srgbClr val="F0BA5E"/>
                </a:solidFill>
                <a:latin typeface="Poppins Bold"/>
                <a:ea typeface="Poppins Bold"/>
                <a:cs typeface="Poppins Bold"/>
                <a:sym typeface="Poppins Bold"/>
              </a:rPr>
              <a:t>LINKEDIN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29200" y="4589815"/>
            <a:ext cx="5661562" cy="77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63"/>
              </a:lnSpc>
            </a:pPr>
            <a:r>
              <a:rPr lang="de-DE" sz="2112" b="1" dirty="0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Lerne, wie du deine Beiträge optimierst und dein Netzwerk gezielt ausbaust.</a:t>
            </a:r>
            <a:endParaRPr lang="en-US" sz="2112" b="1" dirty="0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29200" y="5665741"/>
            <a:ext cx="6264952" cy="395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389"/>
              </a:lnSpc>
            </a:pPr>
            <a:r>
              <a:rPr lang="en-US" sz="2337" b="1" i="1">
                <a:solidFill>
                  <a:srgbClr val="FFFFFF"/>
                </a:solidFill>
                <a:latin typeface="Poppins Medium Italics"/>
                <a:ea typeface="Poppins Medium Italics"/>
                <a:cs typeface="Poppins Medium Italics"/>
                <a:sym typeface="Poppins Medium Italics"/>
              </a:rPr>
              <a:t>mit Sebastian Schramm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BEBB059-2871-3F3E-9A5B-DA8DFF1AC62E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814A5BDD-A520-74F0-84F6-B0B68A83D8E5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Fast Prototype Template #7: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Beispiel</a:t>
            </a:r>
            <a:endParaRPr lang="en-US" sz="3600" dirty="0">
              <a:solidFill>
                <a:srgbClr val="FFFFFF"/>
              </a:solidFill>
              <a:latin typeface="+mj-lt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456DAB-C0FA-1E67-A46D-9608EA4FB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4749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1FB777-AA4F-66D2-9D40-6F15F48DD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5D87C3B1-9145-91CA-1676-AF2444E892CC}"/>
              </a:ext>
            </a:extLst>
          </p:cNvPr>
          <p:cNvSpPr/>
          <p:nvPr/>
        </p:nvSpPr>
        <p:spPr>
          <a:xfrm>
            <a:off x="3962400" y="0"/>
            <a:ext cx="10363200" cy="10287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1416141-8C02-C5C3-2103-E1AAB5DD7E90}"/>
              </a:ext>
            </a:extLst>
          </p:cNvPr>
          <p:cNvSpPr txBox="1"/>
          <p:nvPr/>
        </p:nvSpPr>
        <p:spPr>
          <a:xfrm>
            <a:off x="4704752" y="1810055"/>
            <a:ext cx="9239848" cy="34924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17"/>
              </a:lnSpc>
            </a:pPr>
            <a:r>
              <a:rPr lang="en-US" sz="6426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Slogan </a:t>
            </a:r>
            <a:r>
              <a:rPr lang="en-US" sz="6426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oder</a:t>
            </a:r>
            <a:r>
              <a:rPr lang="en-US" sz="6426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Benefit </a:t>
            </a:r>
            <a:r>
              <a:rPr lang="en-US" sz="6426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mit</a:t>
            </a:r>
            <a:r>
              <a:rPr lang="en-US" sz="6426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“</a:t>
            </a:r>
            <a:r>
              <a:rPr lang="en-US" sz="6426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mit</a:t>
            </a:r>
            <a:r>
              <a:rPr lang="en-US" sz="6426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” welches das Feature </a:t>
            </a:r>
            <a:r>
              <a:rPr lang="en-US" sz="6426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einleitet</a:t>
            </a:r>
            <a:r>
              <a:rPr lang="en-US" sz="6426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.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9E11185E-9BF8-A95E-65D4-C7468D8D99F8}"/>
              </a:ext>
            </a:extLst>
          </p:cNvPr>
          <p:cNvSpPr txBox="1"/>
          <p:nvPr/>
        </p:nvSpPr>
        <p:spPr>
          <a:xfrm>
            <a:off x="4704752" y="8452205"/>
            <a:ext cx="5892182" cy="346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3"/>
              </a:lnSpc>
            </a:pPr>
            <a:r>
              <a:rPr lang="en-US" sz="1967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Name und </a:t>
            </a:r>
            <a:r>
              <a:rPr lang="en-US" sz="1967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Webseite</a:t>
            </a:r>
            <a:endParaRPr lang="en-US" sz="1967" b="1" dirty="0">
              <a:solidFill>
                <a:srgbClr val="FFFFFF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662ADED8-B929-E6DC-E276-55FCB2D1979C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AE2E6554-8352-2B63-955F-BB353A565B26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Fast Prototype Template #Bonus</a:t>
            </a:r>
            <a:endParaRPr lang="en-US" sz="3600" dirty="0">
              <a:solidFill>
                <a:srgbClr val="FFFFFF"/>
              </a:solidFill>
              <a:latin typeface="+mj-lt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30602980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0273F65-D895-6498-8F5D-F94193148224}"/>
              </a:ext>
            </a:extLst>
          </p:cNvPr>
          <p:cNvSpPr/>
          <p:nvPr/>
        </p:nvSpPr>
        <p:spPr>
          <a:xfrm>
            <a:off x="3962400" y="0"/>
            <a:ext cx="10363200" cy="10287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4495800" y="1810055"/>
            <a:ext cx="9677400" cy="4578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17"/>
              </a:lnSpc>
            </a:pPr>
            <a:r>
              <a:rPr lang="en-US" sz="6426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Ziele</a:t>
            </a:r>
            <a:r>
              <a:rPr lang="en-US" sz="6426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 </a:t>
            </a:r>
            <a:r>
              <a:rPr lang="en-US" sz="6426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schneller</a:t>
            </a:r>
            <a:r>
              <a:rPr lang="en-US" sz="6426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 </a:t>
            </a:r>
            <a:r>
              <a:rPr lang="en-US" sz="6426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erreichen</a:t>
            </a:r>
            <a:r>
              <a:rPr lang="en-US" sz="6426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 </a:t>
            </a:r>
            <a:r>
              <a:rPr lang="en-US" sz="6426" b="1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mit</a:t>
            </a:r>
            <a:r>
              <a:rPr lang="en-US" sz="6426" b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 </a:t>
            </a:r>
          </a:p>
          <a:p>
            <a:pPr>
              <a:lnSpc>
                <a:spcPts val="9317"/>
              </a:lnSpc>
            </a:pPr>
            <a:r>
              <a:rPr lang="en-US" sz="6426" b="1" i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 Italics"/>
              </a:rPr>
              <a:t>Sebastian Schramm</a:t>
            </a:r>
          </a:p>
          <a:p>
            <a:pPr>
              <a:lnSpc>
                <a:spcPts val="9317"/>
              </a:lnSpc>
            </a:pPr>
            <a:r>
              <a:rPr lang="en-US" sz="320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Jetzt</a:t>
            </a:r>
            <a:r>
              <a:rPr lang="en-US" sz="3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kostenloses</a:t>
            </a:r>
            <a:r>
              <a:rPr lang="en-US" sz="3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Erstgespräch</a:t>
            </a:r>
            <a:r>
              <a:rPr lang="en-US" sz="3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 </a:t>
            </a:r>
            <a:r>
              <a:rPr lang="en-US" sz="320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vereinbaren</a:t>
            </a:r>
            <a:r>
              <a:rPr lang="en-US" sz="3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495800" y="8479876"/>
            <a:ext cx="5892182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53"/>
              </a:lnSpc>
            </a:pPr>
            <a:r>
              <a:rPr lang="en-US" sz="320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Name und </a:t>
            </a:r>
            <a:r>
              <a:rPr lang="en-US" sz="3200" dirty="0" err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"/>
              </a:rPr>
              <a:t>Webseite</a:t>
            </a:r>
            <a:endParaRPr lang="en-US" sz="320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Noto Sans Bold"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264317C-F85D-7330-B9DC-D22A62558F89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EAF94983-E1CE-541A-23DB-9D2DBFF59E2C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Fast Prototype Template #Bonus: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Beispiel</a:t>
            </a:r>
            <a:endParaRPr lang="en-US" sz="3600" dirty="0">
              <a:solidFill>
                <a:srgbClr val="FFFFFF"/>
              </a:solidFill>
              <a:latin typeface="+mj-lt"/>
              <a:ea typeface="Montserrat Bold"/>
              <a:cs typeface="Montserrat Bold"/>
              <a:sym typeface="Montserrat Bo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2A8B5-D489-AE3C-675E-389B370EA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BC8DBF30-0A89-3942-1969-61849CFFFD04}"/>
              </a:ext>
            </a:extLst>
          </p:cNvPr>
          <p:cNvSpPr/>
          <p:nvPr/>
        </p:nvSpPr>
        <p:spPr>
          <a:xfrm>
            <a:off x="3962400" y="0"/>
            <a:ext cx="10363200" cy="10287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CB0B2BDA-8939-229E-7D43-B6438907EC3E}"/>
              </a:ext>
            </a:extLst>
          </p:cNvPr>
          <p:cNvSpPr txBox="1"/>
          <p:nvPr/>
        </p:nvSpPr>
        <p:spPr>
          <a:xfrm>
            <a:off x="4704752" y="1810055"/>
            <a:ext cx="9087448" cy="4651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317"/>
              </a:lnSpc>
            </a:pPr>
            <a:r>
              <a:rPr lang="en-US" sz="5400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LinkedIn-Community </a:t>
            </a:r>
          </a:p>
          <a:p>
            <a:pPr>
              <a:lnSpc>
                <a:spcPts val="9317"/>
              </a:lnSpc>
            </a:pPr>
            <a:r>
              <a:rPr lang="en-US" sz="5400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mit</a:t>
            </a:r>
            <a:r>
              <a:rPr lang="en-US" sz="5400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400" b="1" i="1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Noto Sans Bold Italics"/>
              </a:rPr>
              <a:t>Sebastian Schramm</a:t>
            </a:r>
          </a:p>
          <a:p>
            <a:pPr>
              <a:lnSpc>
                <a:spcPts val="9317"/>
              </a:lnSpc>
            </a:pPr>
            <a:r>
              <a:rPr lang="en-US" sz="5400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jetzt</a:t>
            </a:r>
            <a:r>
              <a:rPr lang="en-US" sz="5400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kostenlos</a:t>
            </a:r>
            <a:r>
              <a:rPr lang="en-US" sz="5400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</a:p>
          <a:p>
            <a:pPr>
              <a:lnSpc>
                <a:spcPts val="9317"/>
              </a:lnSpc>
            </a:pPr>
            <a:r>
              <a:rPr lang="en-US" sz="5400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Mitglied</a:t>
            </a:r>
            <a:r>
              <a:rPr lang="en-US" sz="5400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werden</a:t>
            </a:r>
            <a:r>
              <a:rPr lang="en-US" sz="5400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.</a:t>
            </a: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BCF6A69-4840-C821-F01C-98E7687FDBE4}"/>
              </a:ext>
            </a:extLst>
          </p:cNvPr>
          <p:cNvSpPr txBox="1"/>
          <p:nvPr/>
        </p:nvSpPr>
        <p:spPr>
          <a:xfrm>
            <a:off x="4704752" y="8452205"/>
            <a:ext cx="8630248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53"/>
              </a:lnSpc>
            </a:pPr>
            <a:r>
              <a:rPr lang="en-US" sz="2800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Skool</a:t>
            </a:r>
            <a:r>
              <a:rPr lang="en-US" sz="2800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: </a:t>
            </a:r>
            <a:r>
              <a:rPr lang="en-US" sz="2800" b="1" dirty="0" err="1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Linkedin</a:t>
            </a:r>
            <a:r>
              <a:rPr lang="en-US" sz="2800" b="1" dirty="0">
                <a:solidFill>
                  <a:srgbClr val="FFFFFF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Community (Deutsch)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204CCD1C-ED40-A70F-108D-8A730A9F448A}"/>
              </a:ext>
            </a:extLst>
          </p:cNvPr>
          <p:cNvSpPr/>
          <p:nvPr/>
        </p:nvSpPr>
        <p:spPr>
          <a:xfrm>
            <a:off x="17539329" y="0"/>
            <a:ext cx="809631" cy="10287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AFAC37FE-8A35-3EC5-9339-B7125A1864E9}"/>
              </a:ext>
            </a:extLst>
          </p:cNvPr>
          <p:cNvSpPr txBox="1"/>
          <p:nvPr/>
        </p:nvSpPr>
        <p:spPr>
          <a:xfrm rot="5400000">
            <a:off x="12865213" y="4844167"/>
            <a:ext cx="10205928" cy="679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3600" b="1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Fast Prototype Template #Bonus: </a:t>
            </a:r>
            <a:r>
              <a:rPr lang="en-US" sz="3600" dirty="0" err="1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Beispiel</a:t>
            </a:r>
            <a:r>
              <a:rPr lang="en-US" sz="3600" dirty="0">
                <a:solidFill>
                  <a:srgbClr val="FFFFFF"/>
                </a:solidFill>
                <a:latin typeface="+mj-lt"/>
                <a:ea typeface="Montserrat Bold"/>
                <a:cs typeface="Montserrat Bold"/>
                <a:sym typeface="Montserrat Bold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954871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9816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3DD358-48DB-DE8B-F1C0-2C6D2A4581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36054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05D90D-AC4B-CB26-F08B-917CAB57C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5526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rafik 40">
            <a:extLst>
              <a:ext uri="{FF2B5EF4-FFF2-40B4-BE49-F238E27FC236}">
                <a16:creationId xmlns:a16="http://schemas.microsoft.com/office/drawing/2014/main" id="{4A572FAD-4B9C-0985-C144-3AAA1483C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8600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rafik 60">
            <a:extLst>
              <a:ext uri="{FF2B5EF4-FFF2-40B4-BE49-F238E27FC236}">
                <a16:creationId xmlns:a16="http://schemas.microsoft.com/office/drawing/2014/main" id="{AC8D8C04-A125-211D-3981-E53D8C62F2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32" name="AutoShape 32"/>
          <p:cNvSpPr/>
          <p:nvPr/>
        </p:nvSpPr>
        <p:spPr>
          <a:xfrm>
            <a:off x="1778340" y="1349876"/>
            <a:ext cx="7305486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0" name="Freeform 40"/>
          <p:cNvSpPr/>
          <p:nvPr/>
        </p:nvSpPr>
        <p:spPr>
          <a:xfrm>
            <a:off x="2196256" y="2138401"/>
            <a:ext cx="1396252" cy="2095687"/>
          </a:xfrm>
          <a:custGeom>
            <a:avLst/>
            <a:gdLst/>
            <a:ahLst/>
            <a:cxnLst/>
            <a:rect l="l" t="t" r="r" b="b"/>
            <a:pathLst>
              <a:path w="1396252" h="2095687">
                <a:moveTo>
                  <a:pt x="0" y="0"/>
                </a:moveTo>
                <a:lnTo>
                  <a:pt x="1396252" y="0"/>
                </a:lnTo>
                <a:lnTo>
                  <a:pt x="1396252" y="2095687"/>
                </a:lnTo>
                <a:lnTo>
                  <a:pt x="0" y="20956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3690682" y="2952246"/>
            <a:ext cx="1293602" cy="1281842"/>
          </a:xfrm>
          <a:custGeom>
            <a:avLst/>
            <a:gdLst/>
            <a:ahLst/>
            <a:cxnLst/>
            <a:rect l="l" t="t" r="r" b="b"/>
            <a:pathLst>
              <a:path w="1293602" h="1281842">
                <a:moveTo>
                  <a:pt x="0" y="0"/>
                </a:moveTo>
                <a:lnTo>
                  <a:pt x="1293602" y="0"/>
                </a:lnTo>
                <a:lnTo>
                  <a:pt x="1293602" y="1281842"/>
                </a:lnTo>
                <a:lnTo>
                  <a:pt x="0" y="1281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2" name="Freeform 42"/>
          <p:cNvSpPr/>
          <p:nvPr/>
        </p:nvSpPr>
        <p:spPr>
          <a:xfrm>
            <a:off x="14264501" y="7343186"/>
            <a:ext cx="551002" cy="527960"/>
          </a:xfrm>
          <a:custGeom>
            <a:avLst/>
            <a:gdLst/>
            <a:ahLst/>
            <a:cxnLst/>
            <a:rect l="l" t="t" r="r" b="b"/>
            <a:pathLst>
              <a:path w="551002" h="527960">
                <a:moveTo>
                  <a:pt x="0" y="0"/>
                </a:moveTo>
                <a:lnTo>
                  <a:pt x="551002" y="0"/>
                </a:lnTo>
                <a:lnTo>
                  <a:pt x="551002" y="527960"/>
                </a:lnTo>
                <a:lnTo>
                  <a:pt x="0" y="5279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3" name="Freeform 43"/>
          <p:cNvSpPr/>
          <p:nvPr/>
        </p:nvSpPr>
        <p:spPr>
          <a:xfrm>
            <a:off x="11991449" y="6887282"/>
            <a:ext cx="1765517" cy="1843882"/>
          </a:xfrm>
          <a:custGeom>
            <a:avLst/>
            <a:gdLst/>
            <a:ahLst/>
            <a:cxnLst/>
            <a:rect l="l" t="t" r="r" b="b"/>
            <a:pathLst>
              <a:path w="1765517" h="1843882">
                <a:moveTo>
                  <a:pt x="0" y="0"/>
                </a:moveTo>
                <a:lnTo>
                  <a:pt x="1765517" y="0"/>
                </a:lnTo>
                <a:lnTo>
                  <a:pt x="1765517" y="1843882"/>
                </a:lnTo>
                <a:lnTo>
                  <a:pt x="0" y="184388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14091190" y="7343186"/>
            <a:ext cx="1448625" cy="1387978"/>
          </a:xfrm>
          <a:custGeom>
            <a:avLst/>
            <a:gdLst/>
            <a:ahLst/>
            <a:cxnLst/>
            <a:rect l="l" t="t" r="r" b="b"/>
            <a:pathLst>
              <a:path w="1448625" h="1387978">
                <a:moveTo>
                  <a:pt x="0" y="0"/>
                </a:moveTo>
                <a:lnTo>
                  <a:pt x="1448626" y="0"/>
                </a:lnTo>
                <a:lnTo>
                  <a:pt x="1448626" y="1387978"/>
                </a:lnTo>
                <a:lnTo>
                  <a:pt x="0" y="138797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5" name="Freeform 45"/>
          <p:cNvSpPr/>
          <p:nvPr/>
        </p:nvSpPr>
        <p:spPr>
          <a:xfrm>
            <a:off x="7870041" y="1931544"/>
            <a:ext cx="2105501" cy="2362413"/>
          </a:xfrm>
          <a:custGeom>
            <a:avLst/>
            <a:gdLst/>
            <a:ahLst/>
            <a:cxnLst/>
            <a:rect l="l" t="t" r="r" b="b"/>
            <a:pathLst>
              <a:path w="2105501" h="2362413">
                <a:moveTo>
                  <a:pt x="0" y="0"/>
                </a:moveTo>
                <a:lnTo>
                  <a:pt x="2105501" y="0"/>
                </a:lnTo>
                <a:lnTo>
                  <a:pt x="2105501" y="2362413"/>
                </a:lnTo>
                <a:lnTo>
                  <a:pt x="0" y="236241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14726563" y="2796940"/>
            <a:ext cx="1315760" cy="1169830"/>
          </a:xfrm>
          <a:custGeom>
            <a:avLst/>
            <a:gdLst/>
            <a:ahLst/>
            <a:cxnLst/>
            <a:rect l="l" t="t" r="r" b="b"/>
            <a:pathLst>
              <a:path w="1315760" h="1169830">
                <a:moveTo>
                  <a:pt x="0" y="0"/>
                </a:moveTo>
                <a:lnTo>
                  <a:pt x="1315760" y="0"/>
                </a:lnTo>
                <a:lnTo>
                  <a:pt x="1315760" y="1169831"/>
                </a:lnTo>
                <a:lnTo>
                  <a:pt x="0" y="116983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11900068" y="2511821"/>
            <a:ext cx="2569694" cy="1850180"/>
          </a:xfrm>
          <a:custGeom>
            <a:avLst/>
            <a:gdLst/>
            <a:ahLst/>
            <a:cxnLst/>
            <a:rect l="l" t="t" r="r" b="b"/>
            <a:pathLst>
              <a:path w="2569694" h="1850180">
                <a:moveTo>
                  <a:pt x="0" y="0"/>
                </a:moveTo>
                <a:lnTo>
                  <a:pt x="2569694" y="0"/>
                </a:lnTo>
                <a:lnTo>
                  <a:pt x="2569694" y="1850180"/>
                </a:lnTo>
                <a:lnTo>
                  <a:pt x="0" y="18501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1934885" y="6667445"/>
            <a:ext cx="1938065" cy="1982675"/>
          </a:xfrm>
          <a:custGeom>
            <a:avLst/>
            <a:gdLst/>
            <a:ahLst/>
            <a:cxnLst/>
            <a:rect l="l" t="t" r="r" b="b"/>
            <a:pathLst>
              <a:path w="1938065" h="1982675">
                <a:moveTo>
                  <a:pt x="0" y="0"/>
                </a:moveTo>
                <a:lnTo>
                  <a:pt x="1938065" y="0"/>
                </a:lnTo>
                <a:lnTo>
                  <a:pt x="1938065" y="1982676"/>
                </a:lnTo>
                <a:lnTo>
                  <a:pt x="0" y="198267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49" name="Freeform 49"/>
          <p:cNvSpPr/>
          <p:nvPr/>
        </p:nvSpPr>
        <p:spPr>
          <a:xfrm>
            <a:off x="4140958" y="6476024"/>
            <a:ext cx="2054258" cy="606006"/>
          </a:xfrm>
          <a:custGeom>
            <a:avLst/>
            <a:gdLst/>
            <a:ahLst/>
            <a:cxnLst/>
            <a:rect l="l" t="t" r="r" b="b"/>
            <a:pathLst>
              <a:path w="2054258" h="606006">
                <a:moveTo>
                  <a:pt x="0" y="0"/>
                </a:moveTo>
                <a:lnTo>
                  <a:pt x="2054258" y="0"/>
                </a:lnTo>
                <a:lnTo>
                  <a:pt x="2054258" y="606006"/>
                </a:lnTo>
                <a:lnTo>
                  <a:pt x="0" y="60600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4061001" y="8116666"/>
            <a:ext cx="533455" cy="533455"/>
          </a:xfrm>
          <a:custGeom>
            <a:avLst/>
            <a:gdLst/>
            <a:ahLst/>
            <a:cxnLst/>
            <a:rect l="l" t="t" r="r" b="b"/>
            <a:pathLst>
              <a:path w="533455" h="533455">
                <a:moveTo>
                  <a:pt x="0" y="0"/>
                </a:moveTo>
                <a:lnTo>
                  <a:pt x="533454" y="0"/>
                </a:lnTo>
                <a:lnTo>
                  <a:pt x="533454" y="533455"/>
                </a:lnTo>
                <a:lnTo>
                  <a:pt x="0" y="53345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>
            <a:off x="7233212" y="6362518"/>
            <a:ext cx="839257" cy="2347571"/>
          </a:xfrm>
          <a:custGeom>
            <a:avLst/>
            <a:gdLst/>
            <a:ahLst/>
            <a:cxnLst/>
            <a:rect l="l" t="t" r="r" b="b"/>
            <a:pathLst>
              <a:path w="839257" h="2347571">
                <a:moveTo>
                  <a:pt x="0" y="0"/>
                </a:moveTo>
                <a:lnTo>
                  <a:pt x="839257" y="0"/>
                </a:lnTo>
                <a:lnTo>
                  <a:pt x="839257" y="2347571"/>
                </a:lnTo>
                <a:lnTo>
                  <a:pt x="0" y="234757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9507254" y="7446426"/>
            <a:ext cx="1607847" cy="1072872"/>
          </a:xfrm>
          <a:custGeom>
            <a:avLst/>
            <a:gdLst/>
            <a:ahLst/>
            <a:cxnLst/>
            <a:rect l="l" t="t" r="r" b="b"/>
            <a:pathLst>
              <a:path w="1607847" h="1072872">
                <a:moveTo>
                  <a:pt x="0" y="0"/>
                </a:moveTo>
                <a:lnTo>
                  <a:pt x="1607847" y="0"/>
                </a:lnTo>
                <a:lnTo>
                  <a:pt x="1607847" y="1072873"/>
                </a:lnTo>
                <a:lnTo>
                  <a:pt x="0" y="1072873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53" name="TextBox 53"/>
          <p:cNvSpPr txBox="1"/>
          <p:nvPr/>
        </p:nvSpPr>
        <p:spPr>
          <a:xfrm>
            <a:off x="1774468" y="4529144"/>
            <a:ext cx="4702531" cy="719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Petra hat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ein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knappes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Budget und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wünscht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sich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gelegentlich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finanzielle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Entlastung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beim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Einkauf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.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768020" y="9045954"/>
            <a:ext cx="4251780" cy="719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Petra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lädt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die App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runter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und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entscheidet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sich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beim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Einkauf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1 Euro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zu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investieren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, da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sie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hofft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zu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gewinnen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.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6766340" y="4529144"/>
            <a:ext cx="4573066" cy="6972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1199" spc="1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Petras Freundin erzählt von der PayBet App, dass sie bei der Einkaufslotterie ihren Einkaufsbetrag gewonnen hat.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1818181" y="4529144"/>
            <a:ext cx="4573066" cy="325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1199" spc="1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Petra sucht im Internet nach mehr Informationen und Rezensionen.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6857467" y="9045954"/>
            <a:ext cx="4336219" cy="719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Durch die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mögliche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Rückerstattung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erhält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Petra die Chance auf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einen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echten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finanziellen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Vorteil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und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fühlt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sich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199" spc="11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entlastet</a:t>
            </a:r>
            <a:r>
              <a:rPr lang="en-US" sz="1199" spc="11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.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1818181" y="9045954"/>
            <a:ext cx="4336219" cy="719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1199" spc="1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Mit etwas Glück bekommt sie den Einkaufsbetrag zurück und kann damit ihre Ausgaben senken.</a:t>
            </a:r>
          </a:p>
        </p:txBody>
      </p:sp>
      <p:sp>
        <p:nvSpPr>
          <p:cNvPr id="59" name="Freeform 59"/>
          <p:cNvSpPr/>
          <p:nvPr/>
        </p:nvSpPr>
        <p:spPr>
          <a:xfrm>
            <a:off x="8072469" y="7396254"/>
            <a:ext cx="1293602" cy="1281842"/>
          </a:xfrm>
          <a:custGeom>
            <a:avLst/>
            <a:gdLst/>
            <a:ahLst/>
            <a:cxnLst/>
            <a:rect l="l" t="t" r="r" b="b"/>
            <a:pathLst>
              <a:path w="1293602" h="1281842">
                <a:moveTo>
                  <a:pt x="0" y="0"/>
                </a:moveTo>
                <a:lnTo>
                  <a:pt x="1293602" y="0"/>
                </a:lnTo>
                <a:lnTo>
                  <a:pt x="1293602" y="1281842"/>
                </a:lnTo>
                <a:lnTo>
                  <a:pt x="0" y="1281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60"/>
          <p:cNvSpPr txBox="1"/>
          <p:nvPr/>
        </p:nvSpPr>
        <p:spPr>
          <a:xfrm>
            <a:off x="1768020" y="908432"/>
            <a:ext cx="9060653" cy="440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9"/>
              </a:lnSpc>
            </a:pPr>
            <a:r>
              <a:rPr lang="en-US" sz="1599" spc="15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PayBet</a:t>
            </a:r>
            <a:r>
              <a:rPr lang="en-US" sz="1599" spc="15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Lottery App - </a:t>
            </a:r>
            <a:r>
              <a:rPr lang="en-US" sz="1599" spc="15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Jeder</a:t>
            </a:r>
            <a:r>
              <a:rPr lang="en-US" sz="1599" spc="15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599" spc="15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Einkauf</a:t>
            </a:r>
            <a:r>
              <a:rPr lang="en-US" sz="1599" spc="15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599" spc="15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ein</a:t>
            </a:r>
            <a:r>
              <a:rPr lang="en-US" sz="1599" spc="15" dirty="0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 </a:t>
            </a:r>
            <a:r>
              <a:rPr lang="en-US" sz="1599" spc="15" dirty="0" err="1">
                <a:solidFill>
                  <a:srgbClr val="004AAD"/>
                </a:solidFill>
                <a:latin typeface="Gochi Hand"/>
                <a:ea typeface="Gochi Hand"/>
                <a:cs typeface="Gochi Hand"/>
                <a:sym typeface="Gochi Hand"/>
              </a:rPr>
              <a:t>Gewinnspiel</a:t>
            </a:r>
            <a:endParaRPr lang="en-US" sz="1599" spc="15" dirty="0">
              <a:solidFill>
                <a:srgbClr val="004AAD"/>
              </a:solidFill>
              <a:latin typeface="Gochi Hand"/>
              <a:ea typeface="Gochi Hand"/>
              <a:cs typeface="Gochi Hand"/>
              <a:sym typeface="Gochi Hand"/>
            </a:endParaRPr>
          </a:p>
        </p:txBody>
      </p:sp>
    </p:spTree>
    <p:extLst>
      <p:ext uri="{BB962C8B-B14F-4D97-AF65-F5344CB8AC3E}">
        <p14:creationId xmlns:p14="http://schemas.microsoft.com/office/powerpoint/2010/main" val="35048667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4B8906-4292-C621-EDF0-2B24E5F7C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"/>
          <p:cNvSpPr txBox="1"/>
          <p:nvPr/>
        </p:nvSpPr>
        <p:spPr>
          <a:xfrm>
            <a:off x="997092" y="3237659"/>
            <a:ext cx="16117883" cy="655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1. Lean Canvas: 🔗 </a:t>
            </a:r>
            <a:r>
              <a:rPr lang="en-US" sz="1910" u="sng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3" tooltip="https://leanstack.com/leancanvas"/>
              </a:rPr>
              <a:t>Lean Canvas Template (</a:t>
            </a:r>
            <a:r>
              <a:rPr lang="en-US" sz="1910" u="sng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3" tooltip="https://leanstack.com/leancanvas"/>
              </a:rPr>
              <a:t>LeanStack</a:t>
            </a:r>
            <a:r>
              <a:rPr lang="en-US" sz="1910" u="sng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3" tooltip="https://leanstack.com/leancanvas"/>
              </a:rPr>
              <a:t>)</a:t>
            </a: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Eine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schlanke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Version des Business Model Canvas,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speziell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für Startups und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Innovationen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.</a:t>
            </a: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2. Value Proposition Canvas: 🔗 </a:t>
            </a:r>
            <a:r>
              <a:rPr lang="en-US" sz="1910" u="sng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4" tooltip="https://www.strategyzer.com/canvas/value-proposition-canvas"/>
              </a:rPr>
              <a:t>Value Proposition Canvas (</a:t>
            </a:r>
            <a:r>
              <a:rPr lang="en-US" sz="1910" u="sng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4" tooltip="https://www.strategyzer.com/canvas/value-proposition-canvas"/>
              </a:rPr>
              <a:t>Strategyzer</a:t>
            </a:r>
            <a:r>
              <a:rPr lang="en-US" sz="1910" u="sng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4" tooltip="https://www.strategyzer.com/canvas/value-proposition-canvas"/>
              </a:rPr>
              <a:t>)</a:t>
            </a: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Fokussiert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auf die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Passung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zwischen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Kundenbedürfnissen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und dem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Wertangebot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eines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Unternehmens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.</a:t>
            </a: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3. Business Model Canvas: 🔗 </a:t>
            </a:r>
            <a:r>
              <a:rPr lang="en-US" sz="1910" u="sng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5" tooltip="https://www.strategyzer.com/canvas/business-model-canvas"/>
              </a:rPr>
              <a:t>Business Model Canvas Template (</a:t>
            </a:r>
            <a:r>
              <a:rPr lang="en-US" sz="1910" u="sng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5" tooltip="https://www.strategyzer.com/canvas/business-model-canvas"/>
              </a:rPr>
              <a:t>Strategyzer</a:t>
            </a:r>
            <a:r>
              <a:rPr lang="en-US" sz="1910" u="sng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5" tooltip="https://www.strategyzer.com/canvas/business-model-canvas"/>
              </a:rPr>
              <a:t>)</a:t>
            </a: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Ein Framework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zur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Visualisierung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von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Geschäftsmodellen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in 9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Schlüsselbereichen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(z. B.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Kundensegmente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,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Wertangebote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).</a:t>
            </a: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4. SWOT-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Analyse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:🔗 </a:t>
            </a:r>
            <a:r>
              <a:rPr lang="en-US" sz="1910" u="sng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6" tooltip="https://businessmodelanalyst.com/de/Downloads/Vorlage-f%C3%BCr-die-SWOT-Analyse/"/>
              </a:rPr>
              <a:t>SWOT-Template (The Business Model Analyst)</a:t>
            </a: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Einfaches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Modell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zur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Bewertung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von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Stärken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,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Schwächen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,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Chancen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und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Risiken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.</a:t>
            </a: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5. Blue Ocean Strategy Canvas: 🔗 </a:t>
            </a:r>
            <a:r>
              <a:rPr lang="en-US" sz="1910" u="sng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7" tooltip="https://www.blueoceanstrategy.com/tools/strategy-canvas/"/>
              </a:rPr>
              <a:t>Blue Ocean Strategy Canvas (Blue </a:t>
            </a:r>
            <a:r>
              <a:rPr lang="en-US" sz="1910" u="sng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8" tooltip="https://www.blueoceanstrategy.com/blog/strategy-canvas-template/"/>
              </a:rPr>
              <a:t>Ocean </a:t>
            </a:r>
            <a:r>
              <a:rPr lang="en-US" sz="1910" u="sng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7" tooltip="https://www.blueoceanstrategy.com/tools/strategy-canvas/"/>
              </a:rPr>
              <a:t>Strategy)</a:t>
            </a: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Visualisiert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,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wie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ein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Unternehmen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durch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Innovation „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unumkämpfte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Märkte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“ (Blue Oceans)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erschließt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.</a:t>
            </a: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6. Empathy Map: 🔗 </a:t>
            </a:r>
            <a:r>
              <a:rPr lang="en-US" sz="1910" u="sng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9" tooltip="https://www.interaction-design.org/literature/article/empathy-map-why-and-how-to-use-it"/>
              </a:rPr>
              <a:t>Empathy Map Template (Interaction Design Foundation)</a:t>
            </a: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Hilft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,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Kundenbedürfnisse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und -motive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besser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zu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verstehen.</a:t>
            </a: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7. Innovation Matrix: 🔗 </a:t>
            </a:r>
            <a:r>
              <a:rPr lang="en-US" sz="1910" u="sng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10" tooltip="https://www.boardofinnovation.com/tools/innovation-matrix/"/>
              </a:rPr>
              <a:t>Innovation Matrix Template (Board of Innovation)</a:t>
            </a: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Unterscheidet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Innovationsarten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(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inkrementell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vs.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disruptiv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) und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priorisiert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Projekte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.</a:t>
            </a: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8. Spark Canvas: 🔗 </a:t>
            </a:r>
            <a:r>
              <a:rPr lang="en-US" sz="1910" u="sng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10" tooltip="https://www.boardofinnovation.com/tools/innovation-matrix/"/>
              </a:rPr>
              <a:t>Spark Canvas (</a:t>
            </a:r>
            <a:r>
              <a:rPr lang="en-US" sz="1910" u="sng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11" tooltip="https://sparkcanvas.de/tools-2/"/>
              </a:rPr>
              <a:t>Spark </a:t>
            </a:r>
            <a:r>
              <a:rPr lang="en-US" sz="1910" u="sng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10" tooltip="https://www.boardofinnovation.com/tools/innovation-matrix/"/>
              </a:rPr>
              <a:t>Canvas)</a:t>
            </a: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 Innovation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durch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Inspiration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aus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anderen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Bereichen</a:t>
            </a:r>
            <a:endParaRPr lang="en-US" sz="1910" dirty="0">
              <a:solidFill>
                <a:srgbClr val="000000"/>
              </a:solidFill>
              <a:latin typeface="Calibri Light" panose="020F0302020204030204" pitchFamily="34" charset="0"/>
              <a:ea typeface="Poppins Light"/>
              <a:cs typeface="Calibri Light" panose="020F0302020204030204" pitchFamily="34" charset="0"/>
              <a:sym typeface="Poppins Light"/>
            </a:endParaRP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9. Design Thinking Frameworks: 🔗 </a:t>
            </a:r>
            <a:r>
              <a:rPr lang="en-US" sz="1910" u="sng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  <a:hlinkClick r:id="rId12" tooltip="https://www.ideou.com/pages/design-thinking-resources"/>
              </a:rPr>
              <a:t>Design Thinking Toolkit (IDEO)</a:t>
            </a:r>
          </a:p>
          <a:p>
            <a:pPr algn="l">
              <a:lnSpc>
                <a:spcPts val="2674"/>
              </a:lnSpc>
            </a:pP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Iterativer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Prozess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zur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nutzerzentrierten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Problemlösung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 (z. B. IDEO-</a:t>
            </a:r>
            <a:r>
              <a:rPr lang="en-US" sz="1910" dirty="0" err="1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Methoden</a:t>
            </a:r>
            <a:r>
              <a:rPr lang="en-US" sz="1910" dirty="0">
                <a:solidFill>
                  <a:srgbClr val="000000"/>
                </a:solidFill>
                <a:latin typeface="Calibri Light" panose="020F0302020204030204" pitchFamily="34" charset="0"/>
                <a:ea typeface="Poppins Light"/>
                <a:cs typeface="Calibri Light" panose="020F0302020204030204" pitchFamily="34" charset="0"/>
                <a:sym typeface="Poppins Light"/>
              </a:rPr>
              <a:t>).</a:t>
            </a:r>
          </a:p>
          <a:p>
            <a:pPr algn="l">
              <a:lnSpc>
                <a:spcPts val="2674"/>
              </a:lnSpc>
            </a:pPr>
            <a:endParaRPr lang="en-US" sz="1910" dirty="0">
              <a:solidFill>
                <a:srgbClr val="000000"/>
              </a:solidFill>
              <a:latin typeface="Calibri Light" panose="020F0302020204030204" pitchFamily="34" charset="0"/>
              <a:ea typeface="Poppins Light"/>
              <a:cs typeface="Calibri Light" panose="020F0302020204030204" pitchFamily="34" charset="0"/>
              <a:sym typeface="Poppins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7092" y="9452785"/>
            <a:ext cx="16117883" cy="204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79"/>
              </a:lnSpc>
            </a:pPr>
            <a:r>
              <a:rPr lang="en-US" sz="1200" dirty="0">
                <a:solidFill>
                  <a:srgbClr val="000000"/>
                </a:solidFill>
                <a:ea typeface="Poppins Light"/>
                <a:cs typeface="Poppins Light"/>
                <a:sym typeface="Poppins Light"/>
              </a:rPr>
              <a:t>Stand 11.03.2025</a:t>
            </a:r>
          </a:p>
        </p:txBody>
      </p:sp>
    </p:spTree>
    <p:extLst>
      <p:ext uri="{BB962C8B-B14F-4D97-AF65-F5344CB8AC3E}">
        <p14:creationId xmlns:p14="http://schemas.microsoft.com/office/powerpoint/2010/main" val="429768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F92BE1-6CC1-FDAD-8470-1080893EC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354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118BA8-3E6C-59D8-A314-827442727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568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0E49B7-C9B6-86AB-2FDE-F7322F413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079B4EF3-5805-2C20-1A16-4BDE32ABAD04}"/>
              </a:ext>
            </a:extLst>
          </p:cNvPr>
          <p:cNvSpPr txBox="1"/>
          <p:nvPr/>
        </p:nvSpPr>
        <p:spPr>
          <a:xfrm>
            <a:off x="838200" y="3084772"/>
            <a:ext cx="11049000" cy="72022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de-DE" sz="1200" b="1" i="0" dirty="0">
                <a:solidFill>
                  <a:srgbClr val="FFFFFF"/>
                </a:solidFill>
                <a:effectLst/>
              </a:rPr>
              <a:t>**Rolle:** </a:t>
            </a:r>
            <a:endParaRPr lang="de-DE" sz="1200" b="1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Agiere als erfahrener Marketing- und Branding-Experte mit Fokus auf Kundennutzen und Alleinstellungsmerkmale.</a:t>
            </a: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 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1" i="0" dirty="0">
                <a:solidFill>
                  <a:srgbClr val="FFFFFF"/>
                </a:solidFill>
                <a:effectLst/>
              </a:rPr>
              <a:t>**Aufgabe:** </a:t>
            </a:r>
            <a:endParaRPr lang="de-DE" sz="1200" b="1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Formuliere je [Anzahl] Varianten eines kurzen, aufeinander abgestimmten Text, der aus Value Proposition, Benefit, Feature, Angebot, Slogan, USP, Preis und Call-</a:t>
            </a:r>
            <a:r>
              <a:rPr lang="de-DE" sz="1200" b="0" i="0" dirty="0" err="1">
                <a:solidFill>
                  <a:srgbClr val="FFFFFF"/>
                </a:solidFill>
                <a:effectLst/>
              </a:rPr>
              <a:t>to</a:t>
            </a:r>
            <a:r>
              <a:rPr lang="de-DE" sz="1200" b="0" i="0" dirty="0">
                <a:solidFill>
                  <a:srgbClr val="FFFFFF"/>
                </a:solidFill>
                <a:effectLst/>
              </a:rPr>
              <a:t>-Action besteht. Nutze dazu das Produkt bzw. die Dienstleistung [X], das/die [Problem] für [Zielgruppe] löst. </a:t>
            </a:r>
          </a:p>
          <a:p>
            <a:pPr>
              <a:lnSpc>
                <a:spcPts val="1500"/>
              </a:lnSpc>
            </a:pP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1" i="0" dirty="0">
                <a:solidFill>
                  <a:srgbClr val="FFFFFF"/>
                </a:solidFill>
                <a:effectLst/>
              </a:rPr>
              <a:t>**Anforderungen &amp; Format:** </a:t>
            </a:r>
            <a:endParaRPr lang="de-DE" sz="1200" b="1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1. **Value Proposition:** Klar und prägnant (Warum bei dir kaufen?) 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2. **Benefit:** Emotionale oder praktische Vorteile für den Kunden. 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3. **Feature:** Objektive Merkmale oder Funktionen. 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4. **Angebot:** Konkrete Beschreibung des Produkts oder Dienstleistung inkl. Preis oder Konditionen.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5. **Slogan:** Kurze, einprägsame </a:t>
            </a:r>
            <a:r>
              <a:rPr lang="de-DE" sz="1200" b="0" i="0" dirty="0" err="1">
                <a:solidFill>
                  <a:srgbClr val="FFFFFF"/>
                </a:solidFill>
                <a:effectLst/>
              </a:rPr>
              <a:t>Tagline</a:t>
            </a:r>
            <a:r>
              <a:rPr lang="de-DE" sz="1200" b="0" i="0" dirty="0">
                <a:solidFill>
                  <a:srgbClr val="FFFFFF"/>
                </a:solidFill>
                <a:effectLst/>
              </a:rPr>
              <a:t> (max. 10 Wörter). 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6. **USP (Alleinstellungsmerkmal):** Was macht es einzigartig im Vergleich zur Konkurrenz?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7. **Preis:** Kosten vorstellen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8. **Call-</a:t>
            </a:r>
            <a:r>
              <a:rPr lang="de-DE" sz="1200" b="0" i="0" dirty="0" err="1">
                <a:solidFill>
                  <a:srgbClr val="FFFFFF"/>
                </a:solidFill>
                <a:effectLst/>
              </a:rPr>
              <a:t>to</a:t>
            </a:r>
            <a:r>
              <a:rPr lang="de-DE" sz="1200" b="0" i="0" dirty="0">
                <a:solidFill>
                  <a:srgbClr val="FFFFFF"/>
                </a:solidFill>
                <a:effectLst/>
              </a:rPr>
              <a:t>-Action:** Eine kurze Handlungsaufforderung (z. B. „Jetzt testen“ oder „Jetzt bestellen“).</a:t>
            </a:r>
          </a:p>
          <a:p>
            <a:pPr>
              <a:lnSpc>
                <a:spcPts val="1500"/>
              </a:lnSpc>
            </a:pP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1" i="0" dirty="0">
                <a:solidFill>
                  <a:srgbClr val="FFFFFF"/>
                </a:solidFill>
                <a:effectLst/>
              </a:rPr>
              <a:t>**Stil/Ton:** </a:t>
            </a:r>
            <a:endParaRPr lang="de-DE" sz="1200" b="1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- Klar, überzeugend, auf Kundennutzen ausgerichtet. 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- Ggf. B2B-fokussiert (faktenorientiert, seriös) oder B2C-fokussiert (emotional, alltagstauglich).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**Warnungen &amp; Einschränkungen (optional):** 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- Vermeide leere Floskeln oder Übertreibungen ohne Beleg („das Beste aller Zeiten“). 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- Verzichte auf Widersprüche (wenn du Rabatte nennst, dann konsistent bleiben).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- Achte bei der Formulierung für den Preis darauf kein Call-</a:t>
            </a:r>
            <a:r>
              <a:rPr lang="de-DE" sz="1200" b="0" i="0" dirty="0" err="1">
                <a:solidFill>
                  <a:srgbClr val="FFFFFF"/>
                </a:solidFill>
                <a:effectLst/>
              </a:rPr>
              <a:t>to</a:t>
            </a:r>
            <a:r>
              <a:rPr lang="de-DE" sz="1200" b="0" i="0" dirty="0">
                <a:solidFill>
                  <a:srgbClr val="FFFFFF"/>
                </a:solidFill>
                <a:effectLst/>
              </a:rPr>
              <a:t>-Action zu formulieren. </a:t>
            </a:r>
          </a:p>
          <a:p>
            <a:pPr>
              <a:lnSpc>
                <a:spcPts val="1500"/>
              </a:lnSpc>
            </a:pP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1" i="0" dirty="0">
                <a:solidFill>
                  <a:srgbClr val="FFFFFF"/>
                </a:solidFill>
                <a:effectLst/>
              </a:rPr>
              <a:t>**Beispiele (optional):**</a:t>
            </a:r>
            <a:endParaRPr lang="de-DE" sz="1200" b="1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- **Value Proposition:** „Frische Pizza in 15 Minuten geliefert – oder Geld zurück.“ 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- **Benefit:** „Spare Zeit und entspanne beim Essen.“ 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- **Feature:** „Holzofen-Pizza mit veganem Käse erhältlich.“ 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- **Angebot:** „Pizza Margherita für 7,90 € inkl. Lieferung.“ 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- **Slogan:** „Pizza wie in Italien – heiß, frisch, lecker!“ 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- **USP:** „Einzige Bio-Pizza mit 100 % lokalen Zutaten.“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- **Preis:** „Nur XXX EUR pro Monat.“ </a:t>
            </a: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- **Call-</a:t>
            </a:r>
            <a:r>
              <a:rPr lang="de-DE" sz="1200" b="0" i="0" dirty="0" err="1">
                <a:solidFill>
                  <a:srgbClr val="FFFFFF"/>
                </a:solidFill>
                <a:effectLst/>
              </a:rPr>
              <a:t>to</a:t>
            </a:r>
            <a:r>
              <a:rPr lang="de-DE" sz="1200" b="0" i="0" dirty="0">
                <a:solidFill>
                  <a:srgbClr val="FFFFFF"/>
                </a:solidFill>
                <a:effectLst/>
              </a:rPr>
              <a:t>-Action:** „Bestell jetzt – und </a:t>
            </a:r>
            <a:r>
              <a:rPr lang="de-DE" sz="1200" b="0" i="0" dirty="0" err="1">
                <a:solidFill>
                  <a:srgbClr val="FFFFFF"/>
                </a:solidFill>
                <a:effectLst/>
              </a:rPr>
              <a:t>probier</a:t>
            </a:r>
            <a:r>
              <a:rPr lang="de-DE" sz="1200" b="0" i="0" dirty="0">
                <a:solidFill>
                  <a:srgbClr val="FFFFFF"/>
                </a:solidFill>
                <a:effectLst/>
              </a:rPr>
              <a:t> den Unterschied.“ </a:t>
            </a:r>
          </a:p>
          <a:p>
            <a:pPr>
              <a:lnSpc>
                <a:spcPts val="1500"/>
              </a:lnSpc>
            </a:pPr>
            <a:endParaRPr lang="de-DE" sz="1200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1" i="0" dirty="0">
                <a:solidFill>
                  <a:srgbClr val="FFFFFF"/>
                </a:solidFill>
                <a:effectLst/>
              </a:rPr>
              <a:t>**Ziel/Ergebnis:** </a:t>
            </a:r>
            <a:endParaRPr lang="de-DE" sz="1200" b="1" dirty="0">
              <a:solidFill>
                <a:srgbClr val="FFFFFF"/>
              </a:solidFill>
              <a:effectLst/>
            </a:endParaRPr>
          </a:p>
          <a:p>
            <a:pPr>
              <a:lnSpc>
                <a:spcPts val="1500"/>
              </a:lnSpc>
            </a:pPr>
            <a:r>
              <a:rPr lang="de-DE" sz="1200" b="0" i="0" dirty="0">
                <a:solidFill>
                  <a:srgbClr val="FFFFFF"/>
                </a:solidFill>
                <a:effectLst/>
              </a:rPr>
              <a:t>Der Text soll in einer Landingpage, einem Flyer oder einer Werbeanzeige nutzbar sein, damit potenzielle Kunden sofort überzeugt werden und handeln.</a:t>
            </a:r>
            <a:endParaRPr lang="de-DE" sz="1200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544301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2B3ABB-7631-6B80-CFC8-C7F25399F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>
            <a:extLst>
              <a:ext uri="{FF2B5EF4-FFF2-40B4-BE49-F238E27FC236}">
                <a16:creationId xmlns:a16="http://schemas.microsoft.com/office/drawing/2014/main" id="{CCACED68-59BB-2AD4-7319-A2E2A2B862E3}"/>
              </a:ext>
            </a:extLst>
          </p:cNvPr>
          <p:cNvSpPr txBox="1"/>
          <p:nvPr/>
        </p:nvSpPr>
        <p:spPr>
          <a:xfrm>
            <a:off x="1066800" y="3467100"/>
            <a:ext cx="9144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**Rolle:**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Agiere als Customer Experience-Experte, spezialisiert auf Nutzerforschung.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endParaRPr lang="de-DE" sz="1600" b="0" i="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**Aufgabe:** Erstelle eine realistische Persona für [Produkt/Dienstleistung], das [Problem] von [Zielgruppe] angeht.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endParaRPr lang="de-DE" sz="1600" b="0" i="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**Anforderungen &amp; Format:**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1. **Name, Kurzbeschreibung** (fiktiver Name + zentrale Charakteristika).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2. **Demografische Angaben** (Alter, Beruf, Einkommen, Standort).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3. **Pain Points &amp; Herausforderungen** (Hauptprobleme, Ziele).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4. **Nutzungskontext** (Wie, wann und wo wird das Produkt genutzt?).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5. **Kaufmotivation &amp; Hürden** (Warum kaufen, was hält sie zurück?).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6. Schließe mit einem **kurzen Zitat** in Ich-Form (z. B. „Ich suche nach …“).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endParaRPr lang="de-DE" sz="1600" b="0" i="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**Stil/Ton:** Professionell, praxisnah, lebendig.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endParaRPr lang="de-DE" sz="1600" b="0" i="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**Warnungen:** Vermeide Stereotype oder unrealistische Annahmen.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endParaRPr lang="de-DE" sz="1600" b="0" i="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**Beispiele (optional):**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- Schlechtes Beispiel: „Lisa ist superreich und nie unzufrieden.“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endParaRPr lang="de-DE" sz="1600" b="0" i="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**Ziel/Ergebnis:** Die Persona soll im Marketing und in der Produktentwicklung als Leitfaden dienen.</a:t>
            </a:r>
            <a:endParaRPr lang="de-DE" sz="1600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355356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080F29-4AC9-D488-6E9C-ADDBE928F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>
            <a:extLst>
              <a:ext uri="{FF2B5EF4-FFF2-40B4-BE49-F238E27FC236}">
                <a16:creationId xmlns:a16="http://schemas.microsoft.com/office/drawing/2014/main" id="{E7C6709B-04DB-D922-B183-A82E5AF1DBFD}"/>
              </a:ext>
            </a:extLst>
          </p:cNvPr>
          <p:cNvSpPr txBox="1"/>
          <p:nvPr/>
        </p:nvSpPr>
        <p:spPr>
          <a:xfrm>
            <a:off x="1066800" y="3467100"/>
            <a:ext cx="9144000" cy="5755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**Rolle:** Agiere als SEA-Experte für Google Ads.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endParaRPr lang="de-DE" sz="1600" b="0" i="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**Aufgabe:**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Erstelle 4 Headlines (max. 28 Zeichen) und 4 Anzeigentexte (max. 87 Zeichen) für [Produkt/Dienstleistung], das [Problem] von [Zielgruppe] löst.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endParaRPr lang="de-DE" sz="1600" b="0" i="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**Anforderungen &amp; Format:**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1. Headlines: Max. 28 Zeichen, **Neugier wecken** und zentrale Keywords enthalten.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2. Anzeigentexte: Max. 87 Zeichen, **klare CTA** und Mehrwert nennen.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3. Beachte **Best Practices**: Klare Struktur, relevante Keywords, Call-</a:t>
            </a:r>
            <a:r>
              <a:rPr lang="de-DE" sz="1600" b="0" i="0" dirty="0" err="1">
                <a:solidFill>
                  <a:srgbClr val="FFFFFF"/>
                </a:solidFill>
                <a:effectLst/>
              </a:rPr>
              <a:t>to</a:t>
            </a:r>
            <a:r>
              <a:rPr lang="de-DE" sz="1600" b="0" i="0" dirty="0">
                <a:solidFill>
                  <a:srgbClr val="FFFFFF"/>
                </a:solidFill>
                <a:effectLst/>
              </a:rPr>
              <a:t>-Action am Schluss.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4. Passe die Wortwahl an **Zielgruppe** (B2B oder B2C) an.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endParaRPr lang="de-DE" sz="1600" b="0" i="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**Stil/Ton:** Direkt, kurz, aktivierend.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endParaRPr lang="de-DE" sz="1600" b="0" i="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**Warnungen:**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- Keine irreführenden Aussagen.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- Keine reinen Superlative („Revolutionärstes Produkt“). 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endParaRPr lang="de-DE" sz="1600" b="0" i="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**Beispiele (optional):**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- Positiv: Effizienz steigern, Kosten senken: Jetzt testen!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- Negativ: Die beste Lösung aller Zeiten. Einfach unschlagbar.</a:t>
            </a:r>
            <a:endParaRPr lang="de-DE" sz="1600" dirty="0">
              <a:solidFill>
                <a:srgbClr val="FFFFFF"/>
              </a:solidFill>
              <a:effectLst/>
            </a:endParaRPr>
          </a:p>
          <a:p>
            <a:endParaRPr lang="de-DE" sz="1600" b="0" i="0" dirty="0">
              <a:solidFill>
                <a:srgbClr val="FFFFFF"/>
              </a:solidFill>
              <a:effectLst/>
            </a:endParaRPr>
          </a:p>
          <a:p>
            <a:r>
              <a:rPr lang="de-DE" sz="1600" b="0" i="0" dirty="0">
                <a:solidFill>
                  <a:srgbClr val="FFFFFF"/>
                </a:solidFill>
                <a:effectLst/>
              </a:rPr>
              <a:t>**Ziel/Ergebnis:** Die Headlines und Texte sollen in Google Ads eingefügt werden und zu Klicks führen.</a:t>
            </a:r>
            <a:endParaRPr lang="de-DE" sz="1600" dirty="0">
              <a:solidFill>
                <a:srgbClr val="FFFF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608497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510A6-44E5-EF45-2143-58E26B6F5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91604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0CE68A-02B9-D781-8F9F-8D8B7FBC2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7374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7C01BA-FA6E-C287-3356-072B47BD5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616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6A76E0-EE4D-A359-6978-54C8C94A0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111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A2FE88-3F3D-D4A7-6B72-D58CA1E6E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4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DCE448-7C92-06D5-6BB4-843EF9DEB9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830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0985B8-7EB9-ED17-AB32-6EFBEE7C3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554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2197</Words>
  <Application>Microsoft Office PowerPoint</Application>
  <PresentationFormat>Benutzerdefiniert</PresentationFormat>
  <Paragraphs>267</Paragraphs>
  <Slides>44</Slides>
  <Notes>18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17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44</vt:i4>
      </vt:variant>
    </vt:vector>
  </HeadingPairs>
  <TitlesOfParts>
    <vt:vector size="63" baseType="lpstr">
      <vt:lpstr>Poppins Medium Italics</vt:lpstr>
      <vt:lpstr>Calibri</vt:lpstr>
      <vt:lpstr>Gochi Hand</vt:lpstr>
      <vt:lpstr>Poppins Medium</vt:lpstr>
      <vt:lpstr>Poppins Ultra-Bold</vt:lpstr>
      <vt:lpstr>Poppins</vt:lpstr>
      <vt:lpstr>Roboto</vt:lpstr>
      <vt:lpstr>Montserrat Semi-Bold</vt:lpstr>
      <vt:lpstr>DM Sans Italics</vt:lpstr>
      <vt:lpstr>Arial</vt:lpstr>
      <vt:lpstr>Noto Sans Bold</vt:lpstr>
      <vt:lpstr>Montserrat Bold</vt:lpstr>
      <vt:lpstr>Poppins Light</vt:lpstr>
      <vt:lpstr>Calibri Light</vt:lpstr>
      <vt:lpstr>Tahoma</vt:lpstr>
      <vt:lpstr>Poppins Bold</vt:lpstr>
      <vt:lpstr>Montserrat</vt:lpstr>
      <vt:lpstr>Office Theme</vt:lpstr>
      <vt:lpstr>1_Office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www.innovation-companion.de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 Companion - Fast-Prototyping</dc:title>
  <dc:creator>Sebastian</dc:creator>
  <cp:keywords>Innovation Companion</cp:keywords>
  <cp:lastModifiedBy>Sebastian Schramm</cp:lastModifiedBy>
  <cp:revision>25</cp:revision>
  <dcterms:created xsi:type="dcterms:W3CDTF">2006-08-16T00:00:00Z</dcterms:created>
  <dcterms:modified xsi:type="dcterms:W3CDTF">2025-05-12T20:31:26Z</dcterms:modified>
  <dc:identifier>DAGfQ1wbeYo</dc:identifier>
</cp:coreProperties>
</file>